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60" r:id="rId1"/>
  </p:sldMasterIdLst>
  <p:notesMasterIdLst>
    <p:notesMasterId r:id="rId38"/>
  </p:notesMasterIdLst>
  <p:sldIdLst>
    <p:sldId id="256" r:id="rId2"/>
    <p:sldId id="375" r:id="rId3"/>
    <p:sldId id="376" r:id="rId4"/>
    <p:sldId id="413" r:id="rId5"/>
    <p:sldId id="387" r:id="rId6"/>
    <p:sldId id="409" r:id="rId7"/>
    <p:sldId id="418" r:id="rId8"/>
    <p:sldId id="390" r:id="rId9"/>
    <p:sldId id="414" r:id="rId10"/>
    <p:sldId id="392" r:id="rId11"/>
    <p:sldId id="391" r:id="rId12"/>
    <p:sldId id="432" r:id="rId13"/>
    <p:sldId id="441" r:id="rId14"/>
    <p:sldId id="425" r:id="rId15"/>
    <p:sldId id="426" r:id="rId16"/>
    <p:sldId id="427" r:id="rId17"/>
    <p:sldId id="428" r:id="rId18"/>
    <p:sldId id="429" r:id="rId19"/>
    <p:sldId id="431" r:id="rId20"/>
    <p:sldId id="417" r:id="rId21"/>
    <p:sldId id="396" r:id="rId22"/>
    <p:sldId id="438" r:id="rId23"/>
    <p:sldId id="437" r:id="rId24"/>
    <p:sldId id="439" r:id="rId25"/>
    <p:sldId id="440" r:id="rId26"/>
    <p:sldId id="393" r:id="rId27"/>
    <p:sldId id="394" r:id="rId28"/>
    <p:sldId id="401" r:id="rId29"/>
    <p:sldId id="411" r:id="rId30"/>
    <p:sldId id="404" r:id="rId31"/>
    <p:sldId id="405" r:id="rId32"/>
    <p:sldId id="412" r:id="rId33"/>
    <p:sldId id="402" r:id="rId34"/>
    <p:sldId id="406" r:id="rId35"/>
    <p:sldId id="407" r:id="rId36"/>
    <p:sldId id="398"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N_PC" initials="W" lastIdx="1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43481"/>
    <a:srgbClr val="953496"/>
    <a:srgbClr val="CCCCFF"/>
    <a:srgbClr val="9999FF"/>
    <a:srgbClr val="9966FF"/>
    <a:srgbClr val="9900FF"/>
    <a:srgbClr val="6666FF"/>
    <a:srgbClr val="9A379B"/>
    <a:srgbClr val="FF99CC"/>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55" autoAdjust="0"/>
    <p:restoredTop sz="50000" autoAdjust="0"/>
  </p:normalViewPr>
  <p:slideViewPr>
    <p:cSldViewPr>
      <p:cViewPr varScale="1">
        <p:scale>
          <a:sx n="45" d="100"/>
          <a:sy n="45" d="100"/>
        </p:scale>
        <p:origin x="2528" y="176"/>
      </p:cViewPr>
      <p:guideLst>
        <p:guide orient="horz" pos="2160"/>
        <p:guide pos="2880"/>
      </p:guideLst>
    </p:cSldViewPr>
  </p:slideViewPr>
  <p:outlineViewPr>
    <p:cViewPr>
      <p:scale>
        <a:sx n="33" d="100"/>
        <a:sy n="33" d="100"/>
      </p:scale>
      <p:origin x="0" y="34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5FDFB-525D-4A7D-AAC6-6275200C85C5}" type="datetimeFigureOut">
              <a:rPr lang="zh-CN" altLang="en-US" smtClean="0"/>
              <a:pPr/>
              <a:t>18/12/10</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E7A3A-F3BF-47C5-9379-1D4CBFC89327}" type="slidenum">
              <a:rPr lang="zh-CN" altLang="en-US" smtClean="0"/>
              <a:pPr/>
              <a:t>‹#›</a:t>
            </a:fld>
            <a:endParaRPr lang="zh-CN" altLang="en-US"/>
          </a:p>
        </p:txBody>
      </p:sp>
    </p:spTree>
    <p:extLst>
      <p:ext uri="{BB962C8B-B14F-4D97-AF65-F5344CB8AC3E}">
        <p14:creationId xmlns:p14="http://schemas.microsoft.com/office/powerpoint/2010/main" val="1836907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a:t>
            </a:fld>
            <a:endParaRPr lang="zh-CN" altLang="en-US"/>
          </a:p>
        </p:txBody>
      </p:sp>
    </p:spTree>
    <p:extLst>
      <p:ext uri="{BB962C8B-B14F-4D97-AF65-F5344CB8AC3E}">
        <p14:creationId xmlns:p14="http://schemas.microsoft.com/office/powerpoint/2010/main" val="3925927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kern="0" dirty="0" smtClean="0">
                <a:solidFill>
                  <a:srgbClr val="000000"/>
                </a:solidFill>
                <a:latin typeface="Times New Roman" panose="02020603050405020304" pitchFamily="18" charset="0"/>
                <a:ea typeface="+mn-ea"/>
              </a:rPr>
              <a:t>利用字典学习对数据进行特征表示的关键在于两步，第一步是通过训练数据学习字典矩阵，第二步是利用字典矩阵对新的数据进行特征表示。</a:t>
            </a:r>
            <a:endParaRPr lang="zh-CN" altLang="zh-CN" sz="1050" kern="100" dirty="0" smtClean="0">
              <a:effectLst/>
              <a:latin typeface="Times New Roman" panose="02020603050405020304" pitchFamily="18" charset="0"/>
              <a:ea typeface="+mn-ea"/>
            </a:endParaRP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Q是一个分块对角矩阵，对角线上的矩阵块的值全为1，其他部分的值全部为0，对角线共有 </a:t>
            </a:r>
            <a:r>
              <a:rPr lang="en-US" altLang="zh-CN" sz="1200" kern="1200" dirty="0" err="1" smtClean="0">
                <a:solidFill>
                  <a:schemeClr val="tx1"/>
                </a:solidFill>
                <a:effectLst/>
                <a:latin typeface="+mn-lt"/>
                <a:ea typeface="+mn-ea"/>
                <a:cs typeface="+mn-cs"/>
              </a:rPr>
              <a:t>个矩阵块，每个矩阵块对应一个标签</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是一个变换矩阵，使</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尽量接近系数矩阵</a:t>
            </a:r>
            <a:r>
              <a:rPr lang="en-US" altLang="zh-CN"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y </a:t>
            </a:r>
            <a:r>
              <a:rPr lang="zh-CN" altLang="zh-CN" sz="1200" kern="1200" dirty="0" smtClean="0">
                <a:solidFill>
                  <a:schemeClr val="tx1"/>
                </a:solidFill>
                <a:effectLst/>
                <a:latin typeface="+mn-lt"/>
                <a:ea typeface="+mn-ea"/>
                <a:cs typeface="+mn-cs"/>
              </a:rPr>
              <a:t>为新数据，</a:t>
            </a:r>
            <a:r>
              <a:rPr lang="en-US" altLang="zh-CN" sz="1200" kern="1200" dirty="0" smtClean="0">
                <a:solidFill>
                  <a:schemeClr val="tx1"/>
                </a:solidFill>
                <a:effectLst/>
                <a:latin typeface="+mn-lt"/>
                <a:ea typeface="+mn-ea"/>
                <a:cs typeface="+mn-cs"/>
              </a:rPr>
              <a:t> x</a:t>
            </a:r>
            <a:r>
              <a:rPr lang="zh-CN" altLang="zh-CN"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 y</a:t>
            </a:r>
            <a:r>
              <a:rPr lang="zh-CN" altLang="zh-CN" sz="1200" kern="1200" dirty="0" smtClean="0">
                <a:solidFill>
                  <a:schemeClr val="tx1"/>
                </a:solidFill>
                <a:effectLst/>
                <a:latin typeface="+mn-lt"/>
                <a:ea typeface="+mn-ea"/>
                <a:cs typeface="+mn-cs"/>
              </a:rPr>
              <a:t>在低维空间中的特征。</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13</a:t>
            </a:fld>
            <a:endParaRPr lang="zh-CN" altLang="en-US"/>
          </a:p>
        </p:txBody>
      </p:sp>
    </p:spTree>
    <p:extLst>
      <p:ext uri="{BB962C8B-B14F-4D97-AF65-F5344CB8AC3E}">
        <p14:creationId xmlns:p14="http://schemas.microsoft.com/office/powerpoint/2010/main" val="3317194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传统的简单图结构相比，超图中的超边能够同时连接多个顶点，突破了简单图只能构建顶点两两之间关联的界限，能够同时表示多个顶点之间的关联，具有超越两两关系的灵活性。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在我们的方法中，我们进一步用两个对角矩阵</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来表示所有数据的顶点的度和超边的度，这两个对角矩阵均为</a:t>
            </a:r>
            <a:r>
              <a:rPr lang="en-US" altLang="zh-CN" sz="1200" kern="1200" dirty="0" smtClean="0">
                <a:solidFill>
                  <a:schemeClr val="tx1"/>
                </a:solidFill>
                <a:effectLst/>
                <a:latin typeface="+mn-lt"/>
                <a:ea typeface="+mn-ea"/>
                <a:cs typeface="+mn-cs"/>
              </a:rPr>
              <a:t>n*n</a:t>
            </a:r>
            <a:r>
              <a:rPr lang="zh-CN" altLang="zh-CN" sz="1200" kern="1200" dirty="0" smtClean="0">
                <a:solidFill>
                  <a:schemeClr val="tx1"/>
                </a:solidFill>
                <a:effectLst/>
                <a:latin typeface="+mn-lt"/>
                <a:ea typeface="+mn-ea"/>
                <a:cs typeface="+mn-cs"/>
              </a:rPr>
              <a:t>矩阵，其对角线上的元素就代表相对应数据的度。除此之外，我们还用对角矩阵</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的对角线元素表示相对应超边的权重。</a:t>
            </a: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14</a:t>
            </a:fld>
            <a:endParaRPr lang="zh-CN" altLang="en-US"/>
          </a:p>
        </p:txBody>
      </p:sp>
    </p:spTree>
    <p:extLst>
      <p:ext uri="{BB962C8B-B14F-4D97-AF65-F5344CB8AC3E}">
        <p14:creationId xmlns:p14="http://schemas.microsoft.com/office/powerpoint/2010/main" val="3605269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一般来说，超图结构正则化</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旨在平滑超图数据样本之间的关系。基于以下标准：超图上连接的两个顶点的超边越多，对应的标签越相似。</a:t>
            </a:r>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15</a:t>
            </a:fld>
            <a:endParaRPr lang="zh-CN" altLang="en-US"/>
          </a:p>
        </p:txBody>
      </p:sp>
    </p:spTree>
    <p:extLst>
      <p:ext uri="{BB962C8B-B14F-4D97-AF65-F5344CB8AC3E}">
        <p14:creationId xmlns:p14="http://schemas.microsoft.com/office/powerpoint/2010/main" val="14104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16</a:t>
            </a:fld>
            <a:endParaRPr lang="zh-CN" altLang="en-US"/>
          </a:p>
        </p:txBody>
      </p:sp>
    </p:spTree>
    <p:extLst>
      <p:ext uri="{BB962C8B-B14F-4D97-AF65-F5344CB8AC3E}">
        <p14:creationId xmlns:p14="http://schemas.microsoft.com/office/powerpoint/2010/main" val="2915559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20</a:t>
            </a:fld>
            <a:endParaRPr lang="zh-CN" altLang="en-US"/>
          </a:p>
        </p:txBody>
      </p:sp>
    </p:spTree>
    <p:extLst>
      <p:ext uri="{BB962C8B-B14F-4D97-AF65-F5344CB8AC3E}">
        <p14:creationId xmlns:p14="http://schemas.microsoft.com/office/powerpoint/2010/main" val="367946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21</a:t>
            </a:fld>
            <a:endParaRPr lang="zh-CN" altLang="en-US"/>
          </a:p>
        </p:txBody>
      </p:sp>
    </p:spTree>
    <p:extLst>
      <p:ext uri="{BB962C8B-B14F-4D97-AF65-F5344CB8AC3E}">
        <p14:creationId xmlns:p14="http://schemas.microsoft.com/office/powerpoint/2010/main" val="3850428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effectLst/>
              </a:rPr>
              <a:t>Random Forests </a:t>
            </a:r>
            <a:r>
              <a:rPr lang="zh-CN" altLang="en-US" sz="1200" dirty="0" smtClean="0">
                <a:effectLst/>
              </a:rPr>
              <a:t>随机森林</a:t>
            </a:r>
            <a:endParaRPr lang="zh-CN" altLang="zh-CN" sz="1200" dirty="0" smtClean="0">
              <a:solidFill>
                <a:srgbClr val="000000"/>
              </a:solidFill>
              <a:effectLst/>
              <a:latin typeface="Times New Roman" panose="02020603050405020304" pitchFamily="18" charset="0"/>
              <a:ea typeface="+mn-ea"/>
            </a:endParaRPr>
          </a:p>
          <a:p>
            <a:endParaRPr lang="en-US" altLang="zh-CN" dirty="0" smtClean="0"/>
          </a:p>
          <a:p>
            <a:r>
              <a:rPr lang="en-US" altLang="zh-CN" dirty="0" smtClean="0"/>
              <a:t>RBF-SVM </a:t>
            </a:r>
            <a:r>
              <a:rPr lang="zh-CN" altLang="en-US" dirty="0" smtClean="0"/>
              <a:t>径向基</a:t>
            </a:r>
            <a:r>
              <a:rPr lang="en-US" altLang="zh-CN" dirty="0" smtClean="0"/>
              <a:t>-</a:t>
            </a:r>
            <a:r>
              <a:rPr lang="zh-CN" altLang="en-US" dirty="0" smtClean="0"/>
              <a:t>支持向量机</a:t>
            </a:r>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29</a:t>
            </a:fld>
            <a:endParaRPr lang="zh-CN" altLang="en-US"/>
          </a:p>
        </p:txBody>
      </p:sp>
    </p:spTree>
    <p:extLst>
      <p:ext uri="{BB962C8B-B14F-4D97-AF65-F5344CB8AC3E}">
        <p14:creationId xmlns:p14="http://schemas.microsoft.com/office/powerpoint/2010/main" val="1045433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30</a:t>
            </a:fld>
            <a:endParaRPr lang="zh-CN" altLang="en-US"/>
          </a:p>
        </p:txBody>
      </p:sp>
    </p:spTree>
    <p:extLst>
      <p:ext uri="{BB962C8B-B14F-4D97-AF65-F5344CB8AC3E}">
        <p14:creationId xmlns:p14="http://schemas.microsoft.com/office/powerpoint/2010/main" val="2663308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32</a:t>
            </a:fld>
            <a:endParaRPr lang="zh-CN" altLang="en-US"/>
          </a:p>
        </p:txBody>
      </p:sp>
    </p:spTree>
    <p:extLst>
      <p:ext uri="{BB962C8B-B14F-4D97-AF65-F5344CB8AC3E}">
        <p14:creationId xmlns:p14="http://schemas.microsoft.com/office/powerpoint/2010/main" val="192480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33</a:t>
            </a:fld>
            <a:endParaRPr lang="zh-CN" altLang="en-US"/>
          </a:p>
        </p:txBody>
      </p:sp>
    </p:spTree>
    <p:extLst>
      <p:ext uri="{BB962C8B-B14F-4D97-AF65-F5344CB8AC3E}">
        <p14:creationId xmlns:p14="http://schemas.microsoft.com/office/powerpoint/2010/main" val="1174741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3E6C4A7-9194-46F1-92ED-5F3A501EFA5C}" type="slidenum">
              <a:rPr lang="zh-CN" altLang="en-US" smtClean="0"/>
              <a:t>2</a:t>
            </a:fld>
            <a:endParaRPr lang="zh-CN" altLang="en-US"/>
          </a:p>
        </p:txBody>
      </p:sp>
    </p:spTree>
    <p:extLst>
      <p:ext uri="{BB962C8B-B14F-4D97-AF65-F5344CB8AC3E}">
        <p14:creationId xmlns:p14="http://schemas.microsoft.com/office/powerpoint/2010/main" val="105971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3E6C4A7-9194-46F1-92ED-5F3A501EFA5C}" type="slidenum">
              <a:rPr lang="zh-CN" altLang="en-US" smtClean="0"/>
              <a:t>3</a:t>
            </a:fld>
            <a:endParaRPr lang="zh-CN" altLang="en-US"/>
          </a:p>
        </p:txBody>
      </p:sp>
    </p:spTree>
    <p:extLst>
      <p:ext uri="{BB962C8B-B14F-4D97-AF65-F5344CB8AC3E}">
        <p14:creationId xmlns:p14="http://schemas.microsoft.com/office/powerpoint/2010/main" val="1082219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4</a:t>
            </a:fld>
            <a:endParaRPr lang="zh-CN" altLang="en-US"/>
          </a:p>
        </p:txBody>
      </p:sp>
    </p:spTree>
    <p:extLst>
      <p:ext uri="{BB962C8B-B14F-4D97-AF65-F5344CB8AC3E}">
        <p14:creationId xmlns:p14="http://schemas.microsoft.com/office/powerpoint/2010/main" val="178731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5</a:t>
            </a:fld>
            <a:endParaRPr lang="zh-CN" altLang="en-US"/>
          </a:p>
        </p:txBody>
      </p:sp>
    </p:spTree>
    <p:extLst>
      <p:ext uri="{BB962C8B-B14F-4D97-AF65-F5344CB8AC3E}">
        <p14:creationId xmlns:p14="http://schemas.microsoft.com/office/powerpoint/2010/main" val="3616818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6</a:t>
            </a:fld>
            <a:endParaRPr lang="zh-CN" altLang="en-US"/>
          </a:p>
        </p:txBody>
      </p:sp>
    </p:spTree>
    <p:extLst>
      <p:ext uri="{BB962C8B-B14F-4D97-AF65-F5344CB8AC3E}">
        <p14:creationId xmlns:p14="http://schemas.microsoft.com/office/powerpoint/2010/main" val="1895047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smtClean="0">
                <a:latin typeface="Times New Roman" panose="02020603050405020304" pitchFamily="18" charset="0"/>
                <a:ea typeface="+mn-ea"/>
              </a:rPr>
              <a:t>2007</a:t>
            </a:r>
            <a:r>
              <a:rPr lang="zh-CN" altLang="zh-CN" dirty="0" smtClean="0">
                <a:latin typeface="Times New Roman" panose="02020603050405020304" pitchFamily="18" charset="0"/>
                <a:ea typeface="+mn-ea"/>
                <a:cs typeface="Times New Roman" panose="02020603050405020304" pitchFamily="18" charset="0"/>
              </a:rPr>
              <a:t>年黑帽大会上，美国安全研究员</a:t>
            </a:r>
            <a:r>
              <a:rPr lang="en-US" altLang="zh-CN" dirty="0" err="1" smtClean="0">
                <a:latin typeface="Times New Roman" panose="02020603050405020304" pitchFamily="18" charset="0"/>
                <a:ea typeface="+mn-ea"/>
              </a:rPr>
              <a:t>Devarajan</a:t>
            </a:r>
            <a:r>
              <a:rPr lang="zh-CN" altLang="zh-CN" dirty="0" smtClean="0">
                <a:latin typeface="Times New Roman" panose="02020603050405020304" pitchFamily="18" charset="0"/>
                <a:ea typeface="+mn-ea"/>
                <a:cs typeface="Times New Roman" panose="02020603050405020304" pitchFamily="18" charset="0"/>
              </a:rPr>
              <a:t>设计的</a:t>
            </a:r>
            <a:r>
              <a:rPr lang="en-US" altLang="zh-CN" b="1" dirty="0" smtClean="0">
                <a:solidFill>
                  <a:srgbClr val="743481"/>
                </a:solidFill>
                <a:latin typeface="Times New Roman" panose="02020603050405020304" pitchFamily="18" charset="0"/>
                <a:ea typeface="+mn-ea"/>
              </a:rPr>
              <a:t>ICCP</a:t>
            </a:r>
            <a:r>
              <a:rPr lang="zh-CN" altLang="zh-CN" b="1" dirty="0" smtClean="0">
                <a:solidFill>
                  <a:srgbClr val="743481"/>
                </a:solidFill>
                <a:latin typeface="Times New Roman" panose="02020603050405020304" pitchFamily="18" charset="0"/>
                <a:ea typeface="+mn-ea"/>
                <a:cs typeface="Times New Roman" panose="02020603050405020304" pitchFamily="18" charset="0"/>
              </a:rPr>
              <a:t>、</a:t>
            </a:r>
            <a:r>
              <a:rPr lang="en-US" altLang="zh-CN" b="1" dirty="0" smtClean="0">
                <a:solidFill>
                  <a:srgbClr val="743481"/>
                </a:solidFill>
                <a:latin typeface="Times New Roman" panose="02020603050405020304" pitchFamily="18" charset="0"/>
                <a:ea typeface="+mn-ea"/>
              </a:rPr>
              <a:t>Modbus</a:t>
            </a:r>
            <a:r>
              <a:rPr lang="zh-CN" altLang="zh-CN" b="1" dirty="0" smtClean="0">
                <a:solidFill>
                  <a:srgbClr val="743481"/>
                </a:solidFill>
                <a:latin typeface="Times New Roman" panose="02020603050405020304" pitchFamily="18" charset="0"/>
                <a:ea typeface="+mn-ea"/>
                <a:cs typeface="Times New Roman" panose="02020603050405020304" pitchFamily="18" charset="0"/>
              </a:rPr>
              <a:t>和</a:t>
            </a:r>
            <a:r>
              <a:rPr lang="en-US" altLang="zh-CN" b="1" dirty="0" smtClean="0">
                <a:solidFill>
                  <a:srgbClr val="743481"/>
                </a:solidFill>
                <a:latin typeface="Times New Roman" panose="02020603050405020304" pitchFamily="18" charset="0"/>
                <a:ea typeface="+mn-ea"/>
              </a:rPr>
              <a:t>DNP3</a:t>
            </a:r>
            <a:r>
              <a:rPr lang="zh-CN" altLang="zh-CN" dirty="0" smtClean="0">
                <a:latin typeface="Times New Roman" panose="02020603050405020304" pitchFamily="18" charset="0"/>
                <a:ea typeface="+mn-ea"/>
                <a:cs typeface="Times New Roman" panose="02020603050405020304" pitchFamily="18" charset="0"/>
              </a:rPr>
              <a:t>模糊测试模块，可用来检测工控网络协议在非授权命令执行、</a:t>
            </a:r>
            <a:r>
              <a:rPr lang="en-US" altLang="zh-CN" dirty="0" smtClean="0">
                <a:latin typeface="Times New Roman" panose="02020603050405020304" pitchFamily="18" charset="0"/>
                <a:ea typeface="+mn-ea"/>
              </a:rPr>
              <a:t>DDOS</a:t>
            </a:r>
            <a:r>
              <a:rPr lang="zh-CN" altLang="zh-CN" dirty="0" smtClean="0">
                <a:latin typeface="Times New Roman" panose="02020603050405020304" pitchFamily="18" charset="0"/>
                <a:ea typeface="+mn-ea"/>
                <a:cs typeface="Times New Roman" panose="02020603050405020304" pitchFamily="18" charset="0"/>
              </a:rPr>
              <a:t>、文件上传等方面存在的安全漏洞</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dirty="0" smtClean="0">
                <a:latin typeface="Times New Roman" panose="02020603050405020304" pitchFamily="18" charset="0"/>
                <a:ea typeface="+mn-ea"/>
                <a:cs typeface="Times New Roman" panose="02020603050405020304" pitchFamily="18" charset="0"/>
              </a:rPr>
              <a:t>前特斯拉员工</a:t>
            </a:r>
            <a:r>
              <a:rPr lang="en-US" altLang="zh-CN" dirty="0" smtClean="0">
                <a:latin typeface="Times New Roman" panose="02020603050405020304" pitchFamily="18" charset="0"/>
                <a:ea typeface="+mn-ea"/>
              </a:rPr>
              <a:t>Eric </a:t>
            </a:r>
            <a:r>
              <a:rPr lang="en-US" altLang="zh-CN" dirty="0" err="1" smtClean="0">
                <a:latin typeface="Times New Roman" panose="02020603050405020304" pitchFamily="18" charset="0"/>
                <a:ea typeface="+mn-ea"/>
              </a:rPr>
              <a:t>Evenchick</a:t>
            </a:r>
            <a:r>
              <a:rPr lang="zh-CN" altLang="zh-CN" dirty="0" smtClean="0">
                <a:latin typeface="Times New Roman" panose="02020603050405020304" pitchFamily="18" charset="0"/>
                <a:ea typeface="+mn-ea"/>
                <a:cs typeface="Times New Roman" panose="02020603050405020304" pitchFamily="18" charset="0"/>
              </a:rPr>
              <a:t>在</a:t>
            </a:r>
            <a:r>
              <a:rPr lang="en-US" altLang="zh-CN" dirty="0" smtClean="0">
                <a:latin typeface="Times New Roman" panose="02020603050405020304" pitchFamily="18" charset="0"/>
                <a:ea typeface="+mn-ea"/>
              </a:rPr>
              <a:t>2015</a:t>
            </a:r>
            <a:r>
              <a:rPr lang="zh-CN" altLang="zh-CN" dirty="0" smtClean="0">
                <a:latin typeface="Times New Roman" panose="02020603050405020304" pitchFamily="18" charset="0"/>
                <a:ea typeface="+mn-ea"/>
                <a:cs typeface="Times New Roman" panose="02020603050405020304" pitchFamily="18" charset="0"/>
              </a:rPr>
              <a:t>黑帽大会发布</a:t>
            </a:r>
            <a:r>
              <a:rPr lang="en-US" altLang="zh-CN" dirty="0" smtClean="0">
                <a:latin typeface="Times New Roman" panose="02020603050405020304" pitchFamily="18" charset="0"/>
                <a:ea typeface="+mn-ea"/>
              </a:rPr>
              <a:t>CANard</a:t>
            </a:r>
            <a:r>
              <a:rPr lang="zh-CN" altLang="zh-CN" dirty="0" smtClean="0">
                <a:latin typeface="Times New Roman" panose="02020603050405020304" pitchFamily="18" charset="0"/>
                <a:ea typeface="+mn-ea"/>
                <a:cs typeface="Times New Roman" panose="02020603050405020304" pitchFamily="18" charset="0"/>
              </a:rPr>
              <a:t>，专门针对</a:t>
            </a:r>
            <a:r>
              <a:rPr lang="en-US" altLang="zh-CN" sz="1400" dirty="0" smtClean="0">
                <a:solidFill>
                  <a:srgbClr val="743481"/>
                </a:solidFill>
                <a:latin typeface="Times New Roman" panose="02020603050405020304" pitchFamily="18" charset="0"/>
                <a:ea typeface="+mn-ea"/>
              </a:rPr>
              <a:t>CAN</a:t>
            </a:r>
            <a:r>
              <a:rPr lang="zh-CN" altLang="zh-CN" sz="1400" dirty="0" smtClean="0">
                <a:solidFill>
                  <a:srgbClr val="743481"/>
                </a:solidFill>
                <a:latin typeface="Times New Roman" panose="02020603050405020304" pitchFamily="18" charset="0"/>
                <a:ea typeface="+mn-ea"/>
                <a:cs typeface="Times New Roman" panose="02020603050405020304" pitchFamily="18" charset="0"/>
              </a:rPr>
              <a:t>总线协议</a:t>
            </a:r>
            <a:r>
              <a:rPr lang="zh-CN" altLang="zh-CN" dirty="0" smtClean="0">
                <a:latin typeface="Times New Roman" panose="02020603050405020304" pitchFamily="18" charset="0"/>
                <a:ea typeface="+mn-ea"/>
                <a:cs typeface="Times New Roman" panose="02020603050405020304" pitchFamily="18" charset="0"/>
              </a:rPr>
              <a:t>，主要作用是可以对多种</a:t>
            </a:r>
            <a:r>
              <a:rPr lang="en-US" altLang="zh-CN" dirty="0" smtClean="0">
                <a:latin typeface="Times New Roman" panose="02020603050405020304" pitchFamily="18" charset="0"/>
                <a:ea typeface="+mn-ea"/>
              </a:rPr>
              <a:t>CAN</a:t>
            </a:r>
            <a:r>
              <a:rPr lang="zh-CN" altLang="zh-CN" dirty="0" smtClean="0">
                <a:latin typeface="Times New Roman" panose="02020603050405020304" pitchFamily="18" charset="0"/>
                <a:ea typeface="+mn-ea"/>
                <a:cs typeface="Times New Roman" panose="02020603050405020304" pitchFamily="18" charset="0"/>
              </a:rPr>
              <a:t>适配器的支持，向上提供统一的调用接口，支持</a:t>
            </a:r>
            <a:r>
              <a:rPr lang="en-US" altLang="zh-CN" dirty="0" smtClean="0">
                <a:latin typeface="Times New Roman" panose="02020603050405020304" pitchFamily="18" charset="0"/>
                <a:ea typeface="+mn-ea"/>
              </a:rPr>
              <a:t>CAN-TP</a:t>
            </a:r>
            <a:r>
              <a:rPr lang="zh-CN" altLang="zh-CN"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rPr>
              <a:t>OBD-II</a:t>
            </a:r>
            <a:r>
              <a:rPr lang="zh-CN" altLang="zh-CN" dirty="0" smtClean="0">
                <a:latin typeface="Times New Roman" panose="02020603050405020304" pitchFamily="18" charset="0"/>
                <a:ea typeface="+mn-ea"/>
                <a:cs typeface="Times New Roman" panose="02020603050405020304" pitchFamily="18" charset="0"/>
              </a:rPr>
              <a:t>、</a:t>
            </a:r>
            <a:r>
              <a:rPr lang="en-US" altLang="zh-CN" dirty="0" smtClean="0">
                <a:latin typeface="Times New Roman" panose="02020603050405020304" pitchFamily="18" charset="0"/>
                <a:ea typeface="+mn-ea"/>
              </a:rPr>
              <a:t>UDS</a:t>
            </a:r>
            <a:r>
              <a:rPr lang="zh-CN" altLang="zh-CN" dirty="0" smtClean="0">
                <a:latin typeface="Times New Roman" panose="02020603050405020304" pitchFamily="18" charset="0"/>
                <a:ea typeface="+mn-ea"/>
                <a:cs typeface="Times New Roman" panose="02020603050405020304" pitchFamily="18" charset="0"/>
              </a:rPr>
              <a:t>多种上层协议的通信</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dirty="0" smtClean="0">
                <a:latin typeface="Times New Roman" panose="02020603050405020304" pitchFamily="18" charset="0"/>
                <a:ea typeface="+mn-ea"/>
                <a:cs typeface="Times New Roman" panose="02020603050405020304" pitchFamily="18" charset="0"/>
              </a:rPr>
              <a:t>王旭仁，毕学尧等人设计的实时网络安全监控系统</a:t>
            </a:r>
            <a:r>
              <a:rPr lang="en-US" altLang="zh-CN" dirty="0" smtClean="0">
                <a:latin typeface="Times New Roman" panose="02020603050405020304" pitchFamily="18" charset="0"/>
                <a:ea typeface="+mn-ea"/>
              </a:rPr>
              <a:t>(Real-time Network Security Monitoring System, RNSMS) </a:t>
            </a:r>
            <a:r>
              <a:rPr lang="zh-CN" altLang="zh-CN" dirty="0" smtClean="0">
                <a:latin typeface="Times New Roman" panose="02020603050405020304" pitchFamily="18" charset="0"/>
                <a:ea typeface="+mn-ea"/>
                <a:cs typeface="Times New Roman" panose="02020603050405020304" pitchFamily="18" charset="0"/>
              </a:rPr>
              <a:t>，主要对</a:t>
            </a:r>
            <a:r>
              <a:rPr lang="zh-CN" altLang="zh-CN" sz="1400" b="1" dirty="0" smtClean="0">
                <a:solidFill>
                  <a:srgbClr val="743481"/>
                </a:solidFill>
                <a:latin typeface="Times New Roman" panose="02020603050405020304" pitchFamily="18" charset="0"/>
                <a:ea typeface="+mn-ea"/>
                <a:cs typeface="Times New Roman" panose="02020603050405020304" pitchFamily="18" charset="0"/>
              </a:rPr>
              <a:t>主机资源、网络数据包</a:t>
            </a:r>
            <a:r>
              <a:rPr lang="zh-CN" altLang="zh-CN" dirty="0" smtClean="0">
                <a:latin typeface="Times New Roman" panose="02020603050405020304" pitchFamily="18" charset="0"/>
                <a:ea typeface="+mn-ea"/>
                <a:cs typeface="Times New Roman" panose="02020603050405020304" pitchFamily="18" charset="0"/>
              </a:rPr>
              <a:t>等进行监控</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dirty="0" smtClean="0">
                <a:latin typeface="Times New Roman" panose="02020603050405020304" pitchFamily="18" charset="0"/>
                <a:ea typeface="+mn-ea"/>
                <a:cs typeface="Times New Roman" panose="02020603050405020304" pitchFamily="18" charset="0"/>
              </a:rPr>
              <a:t>罗远辉针对轨道交通控制系统数据通信子系统进行安全监控技术研究，主要采用</a:t>
            </a:r>
            <a:r>
              <a:rPr lang="zh-CN" altLang="zh-CN" sz="1400" b="1" dirty="0" smtClean="0">
                <a:solidFill>
                  <a:srgbClr val="743481"/>
                </a:solidFill>
                <a:latin typeface="Times New Roman" panose="02020603050405020304" pitchFamily="18" charset="0"/>
                <a:ea typeface="+mn-ea"/>
                <a:cs typeface="Times New Roman" panose="02020603050405020304" pitchFamily="18" charset="0"/>
              </a:rPr>
              <a:t>静态规则</a:t>
            </a:r>
            <a:r>
              <a:rPr lang="zh-CN" altLang="zh-CN" dirty="0" smtClean="0">
                <a:latin typeface="Times New Roman" panose="02020603050405020304" pitchFamily="18" charset="0"/>
                <a:ea typeface="+mn-ea"/>
                <a:cs typeface="Times New Roman" panose="02020603050405020304" pitchFamily="18" charset="0"/>
              </a:rPr>
              <a:t>检测</a:t>
            </a:r>
            <a:r>
              <a:rPr lang="en-US" altLang="zh-CN" dirty="0" smtClean="0">
                <a:latin typeface="Times New Roman" panose="02020603050405020304" pitchFamily="18" charset="0"/>
                <a:ea typeface="+mn-ea"/>
              </a:rPr>
              <a:t>AP</a:t>
            </a:r>
            <a:r>
              <a:rPr lang="zh-CN" altLang="zh-CN" dirty="0" smtClean="0">
                <a:latin typeface="Times New Roman" panose="02020603050405020304" pitchFamily="18" charset="0"/>
                <a:ea typeface="+mn-ea"/>
                <a:cs typeface="Times New Roman" panose="02020603050405020304" pitchFamily="18" charset="0"/>
              </a:rPr>
              <a:t>数据包的方式判断网络是否安全</a:t>
            </a:r>
            <a:r>
              <a:rPr lang="zh-CN" altLang="en-US" dirty="0" smtClean="0">
                <a:latin typeface="Times New Roman" panose="02020603050405020304" pitchFamily="18" charset="0"/>
                <a:ea typeface="+mn-ea"/>
                <a:cs typeface="Times New Roman" panose="02020603050405020304" pitchFamily="18" charset="0"/>
              </a:rPr>
              <a:t>。</a:t>
            </a:r>
            <a:endParaRPr lang="en-US" altLang="zh-CN" dirty="0" smtClean="0">
              <a:latin typeface="Times New Roman" panose="02020603050405020304" pitchFamily="18" charset="0"/>
              <a:ea typeface="+mn-ea"/>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Tx/>
              <a:buNone/>
              <a:tabLst/>
              <a:defRPr/>
            </a:pPr>
            <a:r>
              <a:rPr lang="zh-CN" altLang="zh-CN" dirty="0" smtClean="0">
                <a:solidFill>
                  <a:srgbClr val="000000"/>
                </a:solidFill>
                <a:latin typeface="Times New Roman" panose="02020603050405020304" pitchFamily="18" charset="0"/>
                <a:ea typeface="+mn-ea"/>
                <a:cs typeface="Times New Roman" panose="02020603050405020304" pitchFamily="18" charset="0"/>
              </a:rPr>
              <a:t>清华大学万海等人针对列车通信网络对</a:t>
            </a:r>
            <a:r>
              <a:rPr lang="en-US" altLang="zh-CN" dirty="0" smtClean="0">
                <a:solidFill>
                  <a:srgbClr val="000000"/>
                </a:solidFill>
                <a:latin typeface="Times New Roman" panose="02020603050405020304" pitchFamily="18" charset="0"/>
                <a:ea typeface="+mn-ea"/>
              </a:rPr>
              <a:t>WTB</a:t>
            </a:r>
            <a:r>
              <a:rPr lang="zh-CN" altLang="zh-CN" dirty="0" smtClean="0">
                <a:solidFill>
                  <a:srgbClr val="000000"/>
                </a:solidFill>
                <a:latin typeface="Times New Roman" panose="02020603050405020304" pitchFamily="18" charset="0"/>
                <a:ea typeface="+mn-ea"/>
                <a:cs typeface="Times New Roman" panose="02020603050405020304" pitchFamily="18" charset="0"/>
              </a:rPr>
              <a:t>链路层通信安全进行了研究，提出</a:t>
            </a:r>
            <a:r>
              <a:rPr lang="zh-CN" altLang="zh-CN" sz="1400" b="1" dirty="0" smtClean="0">
                <a:solidFill>
                  <a:srgbClr val="743481"/>
                </a:solidFill>
                <a:latin typeface="Times New Roman" panose="02020603050405020304" pitchFamily="18" charset="0"/>
                <a:ea typeface="+mn-ea"/>
                <a:cs typeface="Times New Roman" panose="02020603050405020304" pitchFamily="18" charset="0"/>
              </a:rPr>
              <a:t>中间人攻击</a:t>
            </a:r>
            <a:r>
              <a:rPr lang="zh-CN" altLang="zh-CN" dirty="0" smtClean="0">
                <a:solidFill>
                  <a:srgbClr val="000000"/>
                </a:solidFill>
                <a:latin typeface="Times New Roman" panose="02020603050405020304" pitchFamily="18" charset="0"/>
                <a:ea typeface="+mn-ea"/>
                <a:cs typeface="Times New Roman" panose="02020603050405020304" pitchFamily="18" charset="0"/>
              </a:rPr>
              <a:t>方法</a:t>
            </a:r>
            <a:r>
              <a:rPr lang="zh-CN" altLang="en-US" dirty="0" smtClean="0">
                <a:solidFill>
                  <a:srgbClr val="000000"/>
                </a:solidFill>
                <a:latin typeface="Times New Roman" panose="02020603050405020304" pitchFamily="18" charset="0"/>
                <a:ea typeface="+mn-ea"/>
                <a:cs typeface="Times New Roman" panose="02020603050405020304" pitchFamily="18" charset="0"/>
              </a:rPr>
              <a:t>。</a:t>
            </a:r>
            <a:endParaRPr lang="zh-CN" altLang="en-US" dirty="0" smtClean="0"/>
          </a:p>
          <a:p>
            <a:endParaRPr lang="en-US" altLang="zh-CN" sz="1200" kern="1200" dirty="0" smtClean="0">
              <a:solidFill>
                <a:schemeClr val="tx1"/>
              </a:solidFill>
              <a:effectLst/>
              <a:latin typeface="+mn-lt"/>
              <a:ea typeface="+mn-ea"/>
              <a:cs typeface="+mn-cs"/>
            </a:endParaRPr>
          </a:p>
          <a:p>
            <a:endParaRPr lang="en-US" altLang="zh-CN" dirty="0" smtClean="0"/>
          </a:p>
          <a:p>
            <a:r>
              <a:rPr lang="zh-CN" altLang="en-US" dirty="0" smtClean="0">
                <a:latin typeface="微软雅黑" panose="020B0503020204020204" pitchFamily="34" charset="-122"/>
                <a:ea typeface="微软雅黑" panose="020B0503020204020204" pitchFamily="34" charset="-122"/>
              </a:rPr>
              <a:t>总结意义</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、积极响应习主席讲话精神、国家政策法规</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、经济</a:t>
            </a:r>
            <a:endParaRPr lang="en-US" altLang="zh-CN" dirty="0" smtClean="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、关乎财产、生命安全，从无到有建设网络安全</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7</a:t>
            </a:fld>
            <a:endParaRPr lang="zh-CN" altLang="en-US"/>
          </a:p>
        </p:txBody>
      </p:sp>
    </p:spTree>
    <p:extLst>
      <p:ext uri="{BB962C8B-B14F-4D97-AF65-F5344CB8AC3E}">
        <p14:creationId xmlns:p14="http://schemas.microsoft.com/office/powerpoint/2010/main" val="822113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8</a:t>
            </a:fld>
            <a:endParaRPr lang="zh-CN" altLang="en-US"/>
          </a:p>
        </p:txBody>
      </p:sp>
    </p:spTree>
    <p:extLst>
      <p:ext uri="{BB962C8B-B14F-4D97-AF65-F5344CB8AC3E}">
        <p14:creationId xmlns:p14="http://schemas.microsoft.com/office/powerpoint/2010/main" val="219814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y</a:t>
            </a:r>
            <a:r>
              <a:rPr lang="zh-CN" altLang="zh-CN" sz="1200" kern="1200" dirty="0" smtClean="0">
                <a:solidFill>
                  <a:schemeClr val="tx1"/>
                </a:solidFill>
                <a:effectLst/>
                <a:latin typeface="+mn-lt"/>
                <a:ea typeface="+mn-ea"/>
                <a:cs typeface="+mn-cs"/>
              </a:rPr>
              <a:t>表示样本数据，</a:t>
            </a:r>
            <a:r>
              <a:rPr lang="en-US" altLang="zh-CN" sz="1200" kern="1200" dirty="0" smtClean="0">
                <a:solidFill>
                  <a:schemeClr val="tx1"/>
                </a:solidFill>
                <a:effectLst/>
                <a:latin typeface="+mn-lt"/>
                <a:ea typeface="+mn-ea"/>
                <a:cs typeface="+mn-cs"/>
              </a:rPr>
              <a:t> D</a:t>
            </a:r>
            <a:r>
              <a:rPr lang="zh-CN" altLang="zh-CN" sz="1200" kern="1200" dirty="0" smtClean="0">
                <a:solidFill>
                  <a:schemeClr val="tx1"/>
                </a:solidFill>
                <a:effectLst/>
                <a:latin typeface="+mn-lt"/>
                <a:ea typeface="+mn-ea"/>
                <a:cs typeface="+mn-cs"/>
              </a:rPr>
              <a:t>表示学习出来的字典，</a:t>
            </a:r>
            <a:r>
              <a:rPr lang="en-US" altLang="zh-CN" sz="1200" kern="1200" dirty="0" smtClean="0">
                <a:solidFill>
                  <a:schemeClr val="tx1"/>
                </a:solidFill>
                <a:effectLst/>
                <a:latin typeface="+mn-lt"/>
                <a:ea typeface="+mn-ea"/>
                <a:cs typeface="+mn-cs"/>
              </a:rPr>
              <a:t> X </a:t>
            </a:r>
            <a:r>
              <a:rPr lang="zh-CN" altLang="zh-CN" sz="1200" kern="1200" dirty="0" smtClean="0">
                <a:solidFill>
                  <a:schemeClr val="tx1"/>
                </a:solidFill>
                <a:effectLst/>
                <a:latin typeface="+mn-lt"/>
                <a:ea typeface="+mn-ea"/>
                <a:cs typeface="+mn-cs"/>
              </a:rPr>
              <a:t>是样本</a:t>
            </a:r>
            <a:r>
              <a:rPr lang="en-US" altLang="zh-CN" sz="1200" kern="1200" dirty="0" smtClean="0">
                <a:solidFill>
                  <a:schemeClr val="tx1"/>
                </a:solidFill>
                <a:effectLst/>
                <a:latin typeface="+mn-lt"/>
                <a:ea typeface="+mn-ea"/>
                <a:cs typeface="+mn-cs"/>
              </a:rPr>
              <a:t> y</a:t>
            </a:r>
            <a:r>
              <a:rPr lang="zh-CN" altLang="zh-CN" sz="1200" kern="1200" dirty="0" smtClean="0">
                <a:solidFill>
                  <a:schemeClr val="tx1"/>
                </a:solidFill>
                <a:effectLst/>
                <a:latin typeface="+mn-lt"/>
                <a:ea typeface="+mn-ea"/>
                <a:cs typeface="+mn-cs"/>
              </a:rPr>
              <a:t>的稀疏表示。</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yi</a:t>
            </a:r>
            <a:r>
              <a:rPr lang="zh-CN" altLang="zh-CN" sz="1200" kern="1200" dirty="0" smtClean="0">
                <a:solidFill>
                  <a:schemeClr val="tx1"/>
                </a:solidFill>
                <a:effectLst/>
                <a:latin typeface="+mn-lt"/>
                <a:ea typeface="+mn-ea"/>
                <a:cs typeface="+mn-cs"/>
              </a:rPr>
              <a:t>为第</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i</a:t>
            </a:r>
            <a:r>
              <a:rPr lang="zh-CN" altLang="zh-CN" sz="1200" kern="1200" dirty="0" smtClean="0">
                <a:solidFill>
                  <a:schemeClr val="tx1"/>
                </a:solidFill>
                <a:effectLst/>
                <a:latin typeface="+mn-lt"/>
                <a:ea typeface="+mn-ea"/>
                <a:cs typeface="+mn-cs"/>
              </a:rPr>
              <a:t>个训练样本，</a:t>
            </a:r>
            <a:r>
              <a:rPr lang="en-US" altLang="zh-CN" sz="1200" kern="1200" dirty="0" smtClean="0">
                <a:solidFill>
                  <a:schemeClr val="tx1"/>
                </a:solidFill>
                <a:effectLst/>
                <a:latin typeface="+mn-lt"/>
                <a:ea typeface="+mn-ea"/>
                <a:cs typeface="+mn-cs"/>
              </a:rPr>
              <a:t>D </a:t>
            </a:r>
            <a:r>
              <a:rPr lang="zh-CN" altLang="zh-CN" sz="1200" kern="1200" dirty="0" smtClean="0">
                <a:solidFill>
                  <a:schemeClr val="tx1"/>
                </a:solidFill>
                <a:effectLst/>
                <a:latin typeface="+mn-lt"/>
                <a:ea typeface="+mn-ea"/>
                <a:cs typeface="+mn-cs"/>
              </a:rPr>
              <a:t>为字典矩阵，</a:t>
            </a:r>
            <a:r>
              <a:rPr lang="en-US" altLang="zh-CN" sz="1200" kern="1200" dirty="0" smtClean="0">
                <a:solidFill>
                  <a:schemeClr val="tx1"/>
                </a:solidFill>
                <a:effectLst/>
                <a:latin typeface="+mn-lt"/>
                <a:ea typeface="+mn-ea"/>
                <a:cs typeface="+mn-cs"/>
              </a:rPr>
              <a:t> xi</a:t>
            </a:r>
            <a:r>
              <a:rPr lang="zh-CN" altLang="zh-CN" sz="1200" kern="1200" dirty="0" smtClean="0">
                <a:solidFill>
                  <a:schemeClr val="tx1"/>
                </a:solidFill>
                <a:effectLst/>
                <a:latin typeface="+mn-lt"/>
                <a:ea typeface="+mn-ea"/>
                <a:cs typeface="+mn-cs"/>
              </a:rPr>
              <a:t>为样本在新的特征空间的表示，</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yi</a:t>
            </a:r>
            <a:r>
              <a:rPr lang="en-US" altLang="zh-CN" sz="1200" kern="1200" dirty="0" smtClean="0">
                <a:solidFill>
                  <a:schemeClr val="tx1"/>
                </a:solidFill>
                <a:effectLst/>
                <a:latin typeface="+mn-lt"/>
                <a:ea typeface="+mn-ea"/>
                <a:cs typeface="+mn-cs"/>
              </a:rPr>
              <a:t>-DXI</a:t>
            </a:r>
            <a:r>
              <a:rPr lang="zh-CN" altLang="zh-CN" sz="1200" kern="1200" dirty="0" smtClean="0">
                <a:solidFill>
                  <a:schemeClr val="tx1"/>
                </a:solidFill>
                <a:effectLst/>
                <a:latin typeface="+mn-lt"/>
                <a:ea typeface="+mn-ea"/>
                <a:cs typeface="+mn-cs"/>
              </a:rPr>
              <a:t>为样本的重构误差，</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为</a:t>
            </a:r>
            <a:r>
              <a:rPr lang="en-US" altLang="zh-CN" sz="1200" kern="1200" dirty="0" smtClean="0">
                <a:solidFill>
                  <a:schemeClr val="tx1"/>
                </a:solidFill>
                <a:effectLst/>
                <a:latin typeface="+mn-lt"/>
                <a:ea typeface="+mn-ea"/>
                <a:cs typeface="+mn-cs"/>
              </a:rPr>
              <a:t>r||xi||</a:t>
            </a:r>
            <a:r>
              <a:rPr lang="zh-CN" altLang="zh-CN" sz="1200" kern="1200" dirty="0" smtClean="0">
                <a:solidFill>
                  <a:schemeClr val="tx1"/>
                </a:solidFill>
                <a:effectLst/>
                <a:latin typeface="+mn-lt"/>
                <a:ea typeface="+mn-ea"/>
                <a:cs typeface="+mn-cs"/>
              </a:rPr>
              <a:t>正则化项，目的是为了使特征在新的空间中尽量稀疏，</a:t>
            </a:r>
            <a:r>
              <a:rPr lang="en-US" altLang="zh-CN" sz="1200" kern="1200" dirty="0" smtClean="0">
                <a:solidFill>
                  <a:schemeClr val="tx1"/>
                </a:solidFill>
                <a:effectLst/>
                <a:latin typeface="+mn-lt"/>
                <a:ea typeface="+mn-ea"/>
                <a:cs typeface="+mn-cs"/>
              </a:rPr>
              <a:t> r</a:t>
            </a:r>
            <a:r>
              <a:rPr lang="zh-CN" altLang="zh-CN" sz="1200" kern="1200" dirty="0" smtClean="0">
                <a:solidFill>
                  <a:schemeClr val="tx1"/>
                </a:solidFill>
                <a:effectLst/>
                <a:latin typeface="+mn-lt"/>
                <a:ea typeface="+mn-ea"/>
                <a:cs typeface="+mn-cs"/>
              </a:rPr>
              <a:t>为一个权重项，用于调节重构误差和新特征稀疏性在优化问题所占的比重。</a:t>
            </a: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12</a:t>
            </a:fld>
            <a:endParaRPr lang="zh-CN" altLang="en-US"/>
          </a:p>
        </p:txBody>
      </p:sp>
    </p:spTree>
    <p:extLst>
      <p:ext uri="{BB962C8B-B14F-4D97-AF65-F5344CB8AC3E}">
        <p14:creationId xmlns:p14="http://schemas.microsoft.com/office/powerpoint/2010/main" val="2086472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礼堂5"/>
          <p:cNvPicPr>
            <a:picLocks noChangeAspect="1" noChangeArrowheads="1"/>
          </p:cNvPicPr>
          <p:nvPr/>
        </p:nvPicPr>
        <p:blipFill>
          <a:blip r:embed="rId2" cstate="print"/>
          <a:srcRect/>
          <a:stretch>
            <a:fillRect/>
          </a:stretch>
        </p:blipFill>
        <p:spPr bwMode="auto">
          <a:xfrm>
            <a:off x="3924300" y="5372100"/>
            <a:ext cx="5219700" cy="1485900"/>
          </a:xfrm>
          <a:prstGeom prst="rect">
            <a:avLst/>
          </a:prstGeom>
          <a:noFill/>
          <a:ln w="9525">
            <a:noFill/>
            <a:miter lim="800000"/>
            <a:headEnd/>
            <a:tailEnd/>
          </a:ln>
        </p:spPr>
      </p:pic>
      <p:pic>
        <p:nvPicPr>
          <p:cNvPr id="5" name="Picture 9" descr="二校门"/>
          <p:cNvPicPr>
            <a:picLocks noChangeAspect="1" noChangeArrowheads="1"/>
          </p:cNvPicPr>
          <p:nvPr/>
        </p:nvPicPr>
        <p:blipFill>
          <a:blip r:embed="rId3" cstate="print"/>
          <a:srcRect/>
          <a:stretch>
            <a:fillRect/>
          </a:stretch>
        </p:blipFill>
        <p:spPr bwMode="auto">
          <a:xfrm>
            <a:off x="0" y="4267200"/>
            <a:ext cx="2163763" cy="2590800"/>
          </a:xfrm>
          <a:prstGeom prst="rect">
            <a:avLst/>
          </a:prstGeom>
          <a:noFill/>
          <a:ln w="9525">
            <a:noFill/>
            <a:miter lim="800000"/>
            <a:headEnd/>
            <a:tailEnd/>
          </a:ln>
        </p:spPr>
      </p:pic>
      <p:sp>
        <p:nvSpPr>
          <p:cNvPr id="6"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CC637B9-159B-42F5-B10C-40EC1698F571}"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7" name="Picture 11" descr="02_02"/>
          <p:cNvPicPr>
            <a:picLocks noChangeAspect="1" noChangeArrowheads="1"/>
          </p:cNvPicPr>
          <p:nvPr/>
        </p:nvPicPr>
        <p:blipFill>
          <a:blip r:embed="rId4" cstate="print"/>
          <a:srcRect l="7144"/>
          <a:stretch>
            <a:fillRect/>
          </a:stretch>
        </p:blipFill>
        <p:spPr bwMode="auto">
          <a:xfrm>
            <a:off x="0" y="0"/>
            <a:ext cx="5741988" cy="1857375"/>
          </a:xfrm>
          <a:prstGeom prst="rect">
            <a:avLst/>
          </a:prstGeom>
          <a:noFill/>
          <a:ln w="9525">
            <a:noFill/>
            <a:miter lim="800000"/>
            <a:headEnd/>
            <a:tailEnd/>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r>
              <a:rPr lang="en-US" altLang="zh-CN" smtClean="0"/>
              <a:t>Click to edit Master title style</a:t>
            </a:r>
            <a:endParaRPr lang="zh-CN" altLang="en-US" smtClean="0"/>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r>
              <a:rPr lang="en-US" altLang="zh-CN" smtClean="0"/>
              <a:t>Click to edit Master subtitle style</a:t>
            </a:r>
            <a:endParaRPr lang="zh-CN" altLang="en-US" smtClean="0"/>
          </a:p>
        </p:txBody>
      </p:sp>
      <p:sp>
        <p:nvSpPr>
          <p:cNvPr id="8" name="Rectangle 8"/>
          <p:cNvSpPr>
            <a:spLocks noGrp="1" noChangeArrowheads="1"/>
          </p:cNvSpPr>
          <p:nvPr>
            <p:ph type="dt" sz="half" idx="10"/>
          </p:nvPr>
        </p:nvSpPr>
        <p:spPr>
          <a:xfrm>
            <a:off x="457200" y="6245225"/>
            <a:ext cx="2133600" cy="476250"/>
          </a:xfrm>
        </p:spPr>
        <p:txBody>
          <a:bodyPr/>
          <a:lstStyle>
            <a:lvl1pPr algn="l">
              <a:lnSpc>
                <a:spcPct val="100000"/>
              </a:lnSpc>
              <a:defRPr sz="1200" b="0">
                <a:latin typeface="Arial" charset="0"/>
                <a:ea typeface="宋体" pitchFamily="2" charset="-122"/>
              </a:defRPr>
            </a:lvl1pPr>
          </a:lstStyle>
          <a:p>
            <a:fld id="{26B7DFE7-296A-4E78-B3EF-50015E106036}" type="datetimeFigureOut">
              <a:rPr lang="zh-CN" altLang="en-US" smtClean="0"/>
              <a:pPr/>
              <a:t>18/12/10</a:t>
            </a:fld>
            <a:endParaRPr lang="zh-CN" altLang="en-US"/>
          </a:p>
        </p:txBody>
      </p:sp>
      <p:sp>
        <p:nvSpPr>
          <p:cNvPr id="9" name="Rectangle 9"/>
          <p:cNvSpPr>
            <a:spLocks noGrp="1" noChangeArrowheads="1"/>
          </p:cNvSpPr>
          <p:nvPr>
            <p:ph type="ftr" sz="quarter" idx="11"/>
          </p:nvPr>
        </p:nvSpPr>
        <p:spPr>
          <a:xfrm>
            <a:off x="3124200" y="6245225"/>
            <a:ext cx="2895600" cy="476250"/>
          </a:xfrm>
        </p:spPr>
        <p:txBody>
          <a:bodyPr/>
          <a:lstStyle>
            <a:lvl1pPr algn="ctr">
              <a:lnSpc>
                <a:spcPct val="100000"/>
              </a:lnSpc>
              <a:defRPr sz="1200" b="0">
                <a:latin typeface="Arial" charset="0"/>
                <a:ea typeface="宋体" pitchFamily="2" charset="-122"/>
              </a:defRPr>
            </a:lvl1pPr>
          </a:lstStyle>
          <a:p>
            <a:endParaRPr lang="zh-CN" altLang="en-US"/>
          </a:p>
        </p:txBody>
      </p:sp>
      <p:sp>
        <p:nvSpPr>
          <p:cNvPr id="10" name="Rectangle 10"/>
          <p:cNvSpPr>
            <a:spLocks noGrp="1" noChangeArrowheads="1"/>
          </p:cNvSpPr>
          <p:nvPr>
            <p:ph type="sldNum" sz="quarter" idx="12"/>
          </p:nvPr>
        </p:nvSpPr>
        <p:spPr>
          <a:xfrm>
            <a:off x="6553200" y="6245225"/>
            <a:ext cx="2133600" cy="476250"/>
          </a:xfrm>
        </p:spPr>
        <p:txBody>
          <a:bodyPr/>
          <a:lstStyle>
            <a:lvl1pPr algn="r">
              <a:lnSpc>
                <a:spcPct val="100000"/>
              </a:lnSpc>
              <a:defRPr sz="1200" b="0">
                <a:latin typeface="Arial Black" pitchFamily="34" charset="0"/>
                <a:ea typeface="宋体" pitchFamily="2" charset="-122"/>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609600" y="228600"/>
            <a:ext cx="5791200" cy="579120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428604"/>
            <a:ext cx="7599362" cy="714396"/>
          </a:xfrm>
        </p:spPr>
        <p:txBody>
          <a:bodyPr/>
          <a:lstStyle/>
          <a:p>
            <a:r>
              <a:rPr lang="en-US" altLang="zh-CN" smtClean="0"/>
              <a:t>Click to edit Master title style</a:t>
            </a:r>
            <a:endParaRPr lang="zh-CN" altLang="en-US" dirty="0"/>
          </a:p>
        </p:txBody>
      </p:sp>
      <p:sp>
        <p:nvSpPr>
          <p:cNvPr id="3" name="文本占位符 2"/>
          <p:cNvSpPr>
            <a:spLocks noGrp="1"/>
          </p:cNvSpPr>
          <p:nvPr>
            <p:ph type="body" sz="half" idx="1"/>
          </p:nvPr>
        </p:nvSpPr>
        <p:spPr>
          <a:xfrm>
            <a:off x="609600" y="1600200"/>
            <a:ext cx="3886200" cy="4419600"/>
          </a:xfrm>
        </p:spPr>
        <p:txBody>
          <a:bodyPr/>
          <a:lstStyle>
            <a:lvl1pPr>
              <a:buFont typeface="Wingdings" pitchFamily="2" charset="2"/>
              <a:buChar char="n"/>
              <a:defRPr/>
            </a:lvl1pPr>
            <a:lvl2pPr>
              <a:buClr>
                <a:srgbClr val="C00000"/>
              </a:buClr>
              <a:buSzPct val="80000"/>
              <a:buFont typeface="Wingdings" pitchFamily="2" charset="2"/>
              <a:buChar char="n"/>
              <a:defRPr/>
            </a:lvl2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dirty="0"/>
          </a:p>
        </p:txBody>
      </p:sp>
      <p:sp>
        <p:nvSpPr>
          <p:cNvPr id="4" name="内容占位符 3"/>
          <p:cNvSpPr>
            <a:spLocks noGrp="1"/>
          </p:cNvSpPr>
          <p:nvPr>
            <p:ph sz="half" idx="2"/>
          </p:nvPr>
        </p:nvSpPr>
        <p:spPr>
          <a:xfrm>
            <a:off x="4648200" y="1600200"/>
            <a:ext cx="3886200" cy="44196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p>
            <a:r>
              <a:rPr lang="en-US" altLang="zh-CN" smtClean="0"/>
              <a:t>Click to edit Master title style</a:t>
            </a:r>
            <a:endParaRPr lang="zh-CN" altLang="en-US"/>
          </a:p>
        </p:txBody>
      </p:sp>
      <p:sp>
        <p:nvSpPr>
          <p:cNvPr id="3" name="文本占位符 2"/>
          <p:cNvSpPr>
            <a:spLocks noGrp="1"/>
          </p:cNvSpPr>
          <p:nvPr>
            <p:ph type="body" sz="half" idx="1"/>
          </p:nvPr>
        </p:nvSpPr>
        <p:spPr>
          <a:xfrm>
            <a:off x="609600" y="1600200"/>
            <a:ext cx="3886200" cy="44196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quarter" idx="2"/>
          </p:nvPr>
        </p:nvSpPr>
        <p:spPr>
          <a:xfrm>
            <a:off x="4648200" y="1600200"/>
            <a:ext cx="3886200" cy="21336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内容占位符 4"/>
          <p:cNvSpPr>
            <a:spLocks noGrp="1"/>
          </p:cNvSpPr>
          <p:nvPr>
            <p:ph sz="quarter" idx="3"/>
          </p:nvPr>
        </p:nvSpPr>
        <p:spPr>
          <a:xfrm>
            <a:off x="4648200" y="3886200"/>
            <a:ext cx="3886200" cy="2133600"/>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7" name="Rectangle 9"/>
          <p:cNvSpPr>
            <a:spLocks noGrp="1" noChangeArrowheads="1"/>
          </p:cNvSpPr>
          <p:nvPr>
            <p:ph type="ftr" sz="quarter" idx="11"/>
          </p:nvPr>
        </p:nvSpPr>
        <p:spPr>
          <a:ln/>
        </p:spPr>
        <p:txBody>
          <a:bodyPr/>
          <a:lstStyle>
            <a:lvl1pPr>
              <a:defRPr/>
            </a:lvl1pPr>
          </a:lstStyle>
          <a:p>
            <a:endParaRPr lang="zh-CN" altLang="en-US"/>
          </a:p>
        </p:txBody>
      </p:sp>
      <p:sp>
        <p:nvSpPr>
          <p:cNvPr id="8"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内容">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7562ED6C-0AEE-4AFC-985F-1A86B205B4B5}"/>
              </a:ext>
            </a:extLst>
          </p:cNvPr>
          <p:cNvSpPr/>
          <p:nvPr userDrawn="1"/>
        </p:nvSpPr>
        <p:spPr>
          <a:xfrm>
            <a:off x="0" y="6559126"/>
            <a:ext cx="9144000" cy="298874"/>
          </a:xfrm>
          <a:prstGeom prst="rect">
            <a:avLst/>
          </a:prstGeom>
          <a:solidFill>
            <a:srgbClr val="7434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EB870338-C90E-4453-9A22-99A107C3CF1C}"/>
              </a:ext>
            </a:extLst>
          </p:cNvPr>
          <p:cNvSpPr/>
          <p:nvPr userDrawn="1"/>
        </p:nvSpPr>
        <p:spPr>
          <a:xfrm>
            <a:off x="0" y="-3523"/>
            <a:ext cx="9144000" cy="513346"/>
          </a:xfrm>
          <a:prstGeom prst="rect">
            <a:avLst/>
          </a:prstGeom>
          <a:solidFill>
            <a:srgbClr val="7434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2">
            <a:extLst>
              <a:ext uri="{FF2B5EF4-FFF2-40B4-BE49-F238E27FC236}">
                <a16:creationId xmlns:a16="http://schemas.microsoft.com/office/drawing/2014/main" xmlns="" id="{3328B859-9DD3-4E26-9FE5-DDC50A4E15F0}"/>
              </a:ext>
            </a:extLst>
          </p:cNvPr>
          <p:cNvSpPr/>
          <p:nvPr userDrawn="1"/>
        </p:nvSpPr>
        <p:spPr>
          <a:xfrm>
            <a:off x="1" y="1"/>
            <a:ext cx="1621766" cy="609743"/>
          </a:xfrm>
          <a:custGeom>
            <a:avLst/>
            <a:gdLst>
              <a:gd name="connsiteX0" fmla="*/ 0 w 3077029"/>
              <a:gd name="connsiteY0" fmla="*/ 0 h 1132114"/>
              <a:gd name="connsiteX1" fmla="*/ 3077029 w 3077029"/>
              <a:gd name="connsiteY1" fmla="*/ 0 h 1132114"/>
              <a:gd name="connsiteX2" fmla="*/ 2794001 w 3077029"/>
              <a:gd name="connsiteY2" fmla="*/ 1132114 h 1132114"/>
              <a:gd name="connsiteX3" fmla="*/ 0 w 3077029"/>
              <a:gd name="connsiteY3" fmla="*/ 1132114 h 1132114"/>
            </a:gdLst>
            <a:ahLst/>
            <a:cxnLst>
              <a:cxn ang="0">
                <a:pos x="connsiteX0" y="connsiteY0"/>
              </a:cxn>
              <a:cxn ang="0">
                <a:pos x="connsiteX1" y="connsiteY1"/>
              </a:cxn>
              <a:cxn ang="0">
                <a:pos x="connsiteX2" y="connsiteY2"/>
              </a:cxn>
              <a:cxn ang="0">
                <a:pos x="connsiteX3" y="connsiteY3"/>
              </a:cxn>
            </a:cxnLst>
            <a:rect l="l" t="t" r="r" b="b"/>
            <a:pathLst>
              <a:path w="3077029" h="1132114">
                <a:moveTo>
                  <a:pt x="0" y="0"/>
                </a:moveTo>
                <a:lnTo>
                  <a:pt x="3077029" y="0"/>
                </a:lnTo>
                <a:lnTo>
                  <a:pt x="2794001" y="1132114"/>
                </a:lnTo>
                <a:lnTo>
                  <a:pt x="0" y="1132114"/>
                </a:lnTo>
                <a:close/>
              </a:path>
            </a:pathLst>
          </a:cu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xmlns="" id="{4D0E84A0-B981-417B-89DD-46557D883B5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18" y="108548"/>
            <a:ext cx="1180794" cy="392648"/>
          </a:xfrm>
          <a:prstGeom prst="rect">
            <a:avLst/>
          </a:prstGeom>
        </p:spPr>
      </p:pic>
      <p:sp>
        <p:nvSpPr>
          <p:cNvPr id="13" name="灯片编号占位符 9">
            <a:extLst>
              <a:ext uri="{FF2B5EF4-FFF2-40B4-BE49-F238E27FC236}">
                <a16:creationId xmlns:a16="http://schemas.microsoft.com/office/drawing/2014/main" xmlns="" id="{F1F1194A-73CB-4D06-8CD6-22F87EF19858}"/>
              </a:ext>
            </a:extLst>
          </p:cNvPr>
          <p:cNvSpPr txBox="1">
            <a:spLocks/>
          </p:cNvSpPr>
          <p:nvPr userDrawn="1"/>
        </p:nvSpPr>
        <p:spPr>
          <a:xfrm>
            <a:off x="4264998" y="6577014"/>
            <a:ext cx="614004" cy="263098"/>
          </a:xfrm>
          <a:prstGeom prst="rect">
            <a:avLst/>
          </a:prstGeom>
        </p:spPr>
        <p:txBody>
          <a:bodyPr vert="horz" lIns="91440" tIns="45720" rIns="91440" bIns="45720" rtlCol="0" anchor="ctr"/>
          <a:lstStyle>
            <a:defPPr>
              <a:defRPr lang="zh-CN"/>
            </a:defPPr>
            <a:lvl1pPr marL="0" algn="l"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000" dirty="0">
                <a:latin typeface="华文细黑" panose="02010600040101010101" pitchFamily="2" charset="-122"/>
                <a:ea typeface="华文细黑" panose="02010600040101010101" pitchFamily="2" charset="-122"/>
              </a:rPr>
              <a:t> </a:t>
            </a:r>
            <a:fld id="{A7542E53-8498-4261-A8D3-475FF409F5B1}" type="slidenum">
              <a:rPr lang="zh-CN" altLang="en-US" sz="1000" b="1" smtClean="0">
                <a:latin typeface="华文细黑" panose="02010600040101010101" pitchFamily="2" charset="-122"/>
                <a:ea typeface="华文细黑" panose="02010600040101010101" pitchFamily="2" charset="-122"/>
              </a:rPr>
              <a:pPr algn="ctr"/>
              <a:t>‹#›</a:t>
            </a:fld>
            <a:endParaRPr lang="zh-CN" altLang="en-US" sz="1000" b="1" dirty="0">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3358889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58984" y="228584"/>
            <a:ext cx="7599362" cy="914400"/>
          </a:xfrm>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8" name="Rectangle 9"/>
          <p:cNvSpPr>
            <a:spLocks noGrp="1" noChangeArrowheads="1"/>
          </p:cNvSpPr>
          <p:nvPr>
            <p:ph type="ftr" sz="quarter" idx="11"/>
          </p:nvPr>
        </p:nvSpPr>
        <p:spPr>
          <a:ln/>
        </p:spPr>
        <p:txBody>
          <a:bodyPr/>
          <a:lstStyle>
            <a:lvl1pPr>
              <a:defRPr/>
            </a:lvl1pPr>
          </a:lstStyle>
          <a:p>
            <a:endParaRPr lang="zh-CN" altLang="en-US"/>
          </a:p>
        </p:txBody>
      </p:sp>
      <p:sp>
        <p:nvSpPr>
          <p:cNvPr id="9"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4" name="Rectangle 9"/>
          <p:cNvSpPr>
            <a:spLocks noGrp="1" noChangeArrowheads="1"/>
          </p:cNvSpPr>
          <p:nvPr>
            <p:ph type="ftr" sz="quarter" idx="11"/>
          </p:nvPr>
        </p:nvSpPr>
        <p:spPr>
          <a:ln/>
        </p:spPr>
        <p:txBody>
          <a:bodyPr/>
          <a:lstStyle>
            <a:lvl1pPr>
              <a:defRPr/>
            </a:lvl1pPr>
          </a:lstStyle>
          <a:p>
            <a:endParaRPr lang="zh-CN" altLang="en-US"/>
          </a:p>
        </p:txBody>
      </p:sp>
      <p:sp>
        <p:nvSpPr>
          <p:cNvPr id="5"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3" name="Rectangle 9"/>
          <p:cNvSpPr>
            <a:spLocks noGrp="1" noChangeArrowheads="1"/>
          </p:cNvSpPr>
          <p:nvPr>
            <p:ph type="ftr" sz="quarter" idx="11"/>
          </p:nvPr>
        </p:nvSpPr>
        <p:spPr>
          <a:ln/>
        </p:spPr>
        <p:txBody>
          <a:bodyPr/>
          <a:lstStyle>
            <a:lvl1pPr>
              <a:defRPr/>
            </a:lvl1pPr>
          </a:lstStyle>
          <a:p>
            <a:endParaRPr lang="zh-CN" altLang="en-US"/>
          </a:p>
        </p:txBody>
      </p:sp>
      <p:sp>
        <p:nvSpPr>
          <p:cNvPr id="4"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dirty="0" smtClean="0"/>
              <a:t>Click icon to add picture</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18/12/10</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42988" y="188913"/>
            <a:ext cx="7058025"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7"/>
          <p:cNvSpPr>
            <a:spLocks noGrp="1" noChangeArrowheads="1"/>
          </p:cNvSpPr>
          <p:nvPr>
            <p:ph type="body" idx="1"/>
          </p:nvPr>
        </p:nvSpPr>
        <p:spPr bwMode="auto">
          <a:xfrm>
            <a:off x="611188" y="1196975"/>
            <a:ext cx="7924800"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latin typeface="Arial" charset="0"/>
                <a:ea typeface="宋体" pitchFamily="2" charset="-122"/>
              </a:defRPr>
            </a:lvl1pPr>
          </a:lstStyle>
          <a:p>
            <a:fld id="{26B7DFE7-296A-4E78-B3EF-50015E106036}" type="datetimeFigureOut">
              <a:rPr lang="zh-CN" altLang="en-US" smtClean="0"/>
              <a:pPr/>
              <a:t>18/12/10</a:t>
            </a:fld>
            <a:endParaRPr lang="zh-CN" alt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defRPr sz="1200" b="0">
                <a:latin typeface="Arial" charset="0"/>
                <a:ea typeface="宋体" pitchFamily="2" charset="-122"/>
              </a:defRPr>
            </a:lvl1pPr>
          </a:lstStyle>
          <a:p>
            <a:endParaRPr lang="zh-CN" altLang="en-US"/>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latin typeface="Arial Black" pitchFamily="34" charset="0"/>
                <a:ea typeface="宋体" pitchFamily="2" charset="-122"/>
              </a:defRPr>
            </a:lvl1pPr>
          </a:lstStyle>
          <a:p>
            <a:fld id="{1B02F7CC-71F6-48FB-B49B-6106E807B109}" type="slidenum">
              <a:rPr lang="zh-CN" altLang="en-US" smtClean="0"/>
              <a:pPr/>
              <a:t>‹#›</a:t>
            </a:fld>
            <a:endParaRPr lang="zh-CN" altLang="en-US"/>
          </a:p>
        </p:txBody>
      </p:sp>
      <p:sp>
        <p:nvSpPr>
          <p:cNvPr id="10" name="Line 12"/>
          <p:cNvSpPr>
            <a:spLocks noChangeShapeType="1"/>
          </p:cNvSpPr>
          <p:nvPr/>
        </p:nvSpPr>
        <p:spPr bwMode="auto">
          <a:xfrm>
            <a:off x="250825" y="1052513"/>
            <a:ext cx="8610600" cy="0"/>
          </a:xfrm>
          <a:prstGeom prst="line">
            <a:avLst/>
          </a:prstGeom>
          <a:noFill/>
          <a:ln w="76200">
            <a:solidFill>
              <a:srgbClr val="800080"/>
            </a:solidFill>
            <a:miter lim="800000"/>
            <a:headEnd/>
            <a:tailEnd/>
          </a:ln>
          <a:effectLst/>
        </p:spPr>
        <p:txBody>
          <a:bodyPr wrap="none"/>
          <a:lstStyle/>
          <a:p>
            <a:pPr>
              <a:defRPr/>
            </a:pPr>
            <a:endParaRPr lang="zh-CN" altLang="en-US" sz="1800" b="1">
              <a:ea typeface="宋体" pitchFamily="2" charset="-122"/>
            </a:endParaRPr>
          </a:p>
        </p:txBody>
      </p:sp>
      <p:sp>
        <p:nvSpPr>
          <p:cNvPr id="11"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DA611CA-1120-4AFF-89CB-0A6D969AB097}"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1033" name="图片 6" descr="THBell.gif"/>
          <p:cNvPicPr>
            <a:picLocks noChangeAspect="1"/>
          </p:cNvPicPr>
          <p:nvPr/>
        </p:nvPicPr>
        <p:blipFill>
          <a:blip r:embed="rId16" cstate="print"/>
          <a:srcRect/>
          <a:stretch>
            <a:fillRect/>
          </a:stretch>
        </p:blipFill>
        <p:spPr bwMode="auto">
          <a:xfrm>
            <a:off x="0" y="0"/>
            <a:ext cx="755650"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zoom/>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8.png"/><Relationship Id="rId1" Type="http://schemas.openxmlformats.org/officeDocument/2006/relationships/slideLayout" Target="../slideLayouts/slideLayout14.xml"/><Relationship Id="rId2"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gif"/><Relationship Id="rId7" Type="http://schemas.openxmlformats.org/officeDocument/2006/relationships/image" Target="../media/image10.jpeg"/><Relationship Id="rId8" Type="http://schemas.openxmlformats.org/officeDocument/2006/relationships/image" Target="../media/image11.jpe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4" Type="http://schemas.microsoft.com/office/2007/relationships/hdphoto" Target="../media/hdphoto2.wdp"/><Relationship Id="rId5" Type="http://schemas.openxmlformats.org/officeDocument/2006/relationships/image" Target="../media/image38.tiff"/><Relationship Id="rId6" Type="http://schemas.openxmlformats.org/officeDocument/2006/relationships/image" Target="../media/image39.png"/><Relationship Id="rId7" Type="http://schemas.microsoft.com/office/2007/relationships/hdphoto" Target="../media/hdphoto3.wdp"/><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4.xml"/><Relationship Id="rId2"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png"/><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png"/><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jpeg"/><Relationship Id="rId9" Type="http://schemas.openxmlformats.org/officeDocument/2006/relationships/image" Target="../media/image18.png"/><Relationship Id="rId10"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52.png"/><Relationship Id="rId1" Type="http://schemas.openxmlformats.org/officeDocument/2006/relationships/themeOverride" Target="../theme/themeOverride1.xml"/><Relationship Id="rId2"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solidFill>
                  <a:schemeClr val="tx1"/>
                </a:solidFill>
              </a:rPr>
              <a:t>基于模式发现的股票价格</a:t>
            </a:r>
            <a:br>
              <a:rPr lang="zh-CN" altLang="en-US" dirty="0" smtClean="0">
                <a:solidFill>
                  <a:schemeClr val="tx1"/>
                </a:solidFill>
              </a:rPr>
            </a:br>
            <a:r>
              <a:rPr lang="zh-CN" altLang="en-US" dirty="0" smtClean="0">
                <a:solidFill>
                  <a:schemeClr val="tx1"/>
                </a:solidFill>
              </a:rPr>
              <a:t>走势预测方法研究</a:t>
            </a:r>
            <a:endParaRPr lang="zh-CN" altLang="en-US" dirty="0">
              <a:solidFill>
                <a:schemeClr val="tx1"/>
              </a:solidFill>
            </a:endParaRPr>
          </a:p>
        </p:txBody>
      </p:sp>
      <p:sp>
        <p:nvSpPr>
          <p:cNvPr id="4" name="TextBox 89"/>
          <p:cNvSpPr txBox="1"/>
          <p:nvPr/>
        </p:nvSpPr>
        <p:spPr>
          <a:xfrm>
            <a:off x="6409611" y="3974456"/>
            <a:ext cx="2339102" cy="523220"/>
          </a:xfrm>
          <a:prstGeom prst="rect">
            <a:avLst/>
          </a:prstGeom>
          <a:noFill/>
        </p:spPr>
        <p:txBody>
          <a:bodyPr wrap="none">
            <a:spAutoFit/>
          </a:bodyPr>
          <a:lstStyle/>
          <a:p>
            <a:pPr>
              <a:defRPr/>
            </a:pPr>
            <a:r>
              <a:rPr lang="zh-CN" altLang="en-US" sz="2800" b="1" dirty="0">
                <a:solidFill>
                  <a:schemeClr val="tx1">
                    <a:lumMod val="75000"/>
                    <a:lumOff val="25000"/>
                  </a:schemeClr>
                </a:solidFill>
                <a:ea typeface="华文楷体" panose="02010600040101010101" pitchFamily="2" charset="-122"/>
              </a:rPr>
              <a:t>毕业论文答辩</a:t>
            </a:r>
          </a:p>
        </p:txBody>
      </p:sp>
      <p:sp>
        <p:nvSpPr>
          <p:cNvPr id="5" name="TextBox 90"/>
          <p:cNvSpPr txBox="1"/>
          <p:nvPr/>
        </p:nvSpPr>
        <p:spPr>
          <a:xfrm>
            <a:off x="1017588" y="4667561"/>
            <a:ext cx="7731125" cy="978729"/>
          </a:xfrm>
          <a:prstGeom prst="rect">
            <a:avLst/>
          </a:prstGeom>
          <a:noFill/>
        </p:spPr>
        <p:txBody>
          <a:bodyPr>
            <a:spAutoFit/>
          </a:bodyPr>
          <a:lstStyle/>
          <a:p>
            <a:pPr algn="r">
              <a:lnSpc>
                <a:spcPct val="120000"/>
              </a:lnSpc>
              <a:defRPr/>
            </a:pP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rPr>
              <a:t> 指导老师</a:t>
            </a: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rPr>
              <a:t>：</a:t>
            </a: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rPr>
              <a:t>邓仰东</a:t>
            </a:r>
            <a:r>
              <a:rPr lang="zh-CN" altLang="en-US" sz="2400" b="1" dirty="0" smtClean="0">
                <a:solidFill>
                  <a:schemeClr val="tx1">
                    <a:lumMod val="75000"/>
                    <a:lumOff val="25000"/>
                  </a:schemeClr>
                </a:solidFill>
                <a:latin typeface="华文楷体" panose="02010600040101010101" pitchFamily="2" charset="-122"/>
                <a:ea typeface="华文楷体" panose="02010600040101010101" pitchFamily="2" charset="-122"/>
              </a:rPr>
              <a:t> </a:t>
            </a:r>
            <a:r>
              <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rPr>
              <a:t>副教授</a:t>
            </a:r>
            <a:endParaRPr lang="en-US" altLang="zh-CN" sz="2400" b="1" dirty="0">
              <a:solidFill>
                <a:schemeClr val="tx1">
                  <a:lumMod val="75000"/>
                  <a:lumOff val="25000"/>
                </a:schemeClr>
              </a:solidFill>
              <a:latin typeface="华文楷体" panose="02010600040101010101" pitchFamily="2" charset="-122"/>
              <a:ea typeface="华文楷体" panose="02010600040101010101" pitchFamily="2" charset="-122"/>
            </a:endParaRPr>
          </a:p>
          <a:p>
            <a:pPr algn="r">
              <a:lnSpc>
                <a:spcPct val="120000"/>
              </a:lnSpc>
              <a:defRPr/>
            </a:pPr>
            <a:r>
              <a:rPr lang="zh-CN" altLang="en-US" sz="2400" b="1">
                <a:solidFill>
                  <a:schemeClr val="tx1">
                    <a:lumMod val="75000"/>
                    <a:lumOff val="25000"/>
                  </a:schemeClr>
                </a:solidFill>
                <a:latin typeface="华文楷体" panose="02010600040101010101" pitchFamily="2" charset="-122"/>
                <a:ea typeface="华文楷体" panose="02010600040101010101" pitchFamily="2" charset="-122"/>
              </a:rPr>
              <a:t>答辩人</a:t>
            </a:r>
            <a:r>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rPr>
              <a:t>：</a:t>
            </a:r>
            <a:r>
              <a:rPr lang="zh-CN" altLang="en-US" sz="2400" b="1" smtClean="0">
                <a:solidFill>
                  <a:schemeClr val="tx1">
                    <a:lumMod val="75000"/>
                    <a:lumOff val="25000"/>
                  </a:schemeClr>
                </a:solidFill>
                <a:latin typeface="华文楷体" panose="02010600040101010101" pitchFamily="2" charset="-122"/>
                <a:ea typeface="华文楷体" panose="02010600040101010101" pitchFamily="2" charset="-122"/>
              </a:rPr>
              <a:t>林泉韬</a:t>
            </a:r>
            <a:endParaRPr lang="zh-CN" altLang="en-US" sz="2400" b="1" dirty="0">
              <a:solidFill>
                <a:schemeClr val="tx1">
                  <a:lumMod val="75000"/>
                  <a:lumOff val="25000"/>
                </a:schemeClr>
              </a:solidFill>
              <a:latin typeface="华文楷体" panose="02010600040101010101" pitchFamily="2" charset="-122"/>
              <a:ea typeface="华文楷体" panose="02010600040101010101" pitchFamily="2" charset="-122"/>
            </a:endParaRPr>
          </a:p>
        </p:txBody>
      </p:sp>
      <p:cxnSp>
        <p:nvCxnSpPr>
          <p:cNvPr id="6" name="直接连接符 3"/>
          <p:cNvCxnSpPr/>
          <p:nvPr/>
        </p:nvCxnSpPr>
        <p:spPr>
          <a:xfrm>
            <a:off x="3744000" y="3789040"/>
            <a:ext cx="5400000" cy="0"/>
          </a:xfrm>
          <a:prstGeom prst="line">
            <a:avLst/>
          </a:prstGeom>
          <a:ln w="38100">
            <a:solidFill>
              <a:srgbClr val="9534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9"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30"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31"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32"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3"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4" name="直接连接符 33">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Rectangle 1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3" name="Group 1"/>
          <p:cNvGrpSpPr>
            <a:grpSpLocks noChangeAspect="1"/>
          </p:cNvGrpSpPr>
          <p:nvPr/>
        </p:nvGrpSpPr>
        <p:grpSpPr bwMode="auto">
          <a:xfrm>
            <a:off x="1045935" y="1628800"/>
            <a:ext cx="7052130" cy="2741230"/>
            <a:chOff x="1996" y="5870"/>
            <a:chExt cx="7925" cy="3080"/>
          </a:xfrm>
        </p:grpSpPr>
        <p:sp>
          <p:nvSpPr>
            <p:cNvPr id="39" name="Text Box 15"/>
            <p:cNvSpPr txBox="1">
              <a:spLocks noChangeArrowheads="1"/>
            </p:cNvSpPr>
            <p:nvPr/>
          </p:nvSpPr>
          <p:spPr bwMode="auto">
            <a:xfrm>
              <a:off x="4128" y="5870"/>
              <a:ext cx="648" cy="3080"/>
            </a:xfrm>
            <a:prstGeom prst="rect">
              <a:avLst/>
            </a:prstGeom>
            <a:solidFill>
              <a:srgbClr val="743481"/>
            </a:solidFill>
            <a:ln w="9525">
              <a:solidFill>
                <a:srgbClr val="743481"/>
              </a:solidFill>
              <a:miter lim="800000"/>
              <a:headEnd/>
              <a:tailEnd/>
            </a:ln>
          </p:spPr>
          <p:txBody>
            <a:bodyPr vert="eaVert"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列车通信网络交换机</a:t>
              </a:r>
              <a:endParaRPr kumimoji="0" lang="zh-CN" altLang="zh-CN" sz="1600" b="0" i="0" u="none" strike="noStrike" cap="none" normalizeH="0" baseline="0" smtClean="0">
                <a:ln>
                  <a:noFill/>
                </a:ln>
                <a:solidFill>
                  <a:schemeClr val="bg1"/>
                </a:solidFill>
                <a:effectLst/>
                <a:latin typeface="Arial" panose="020B0604020202020204" pitchFamily="34" charset="0"/>
              </a:endParaRPr>
            </a:p>
          </p:txBody>
        </p:sp>
        <p:sp>
          <p:nvSpPr>
            <p:cNvPr id="40" name="AutoShape 14"/>
            <p:cNvSpPr>
              <a:spLocks noChangeShapeType="1"/>
            </p:cNvSpPr>
            <p:nvPr/>
          </p:nvSpPr>
          <p:spPr bwMode="auto">
            <a:xfrm>
              <a:off x="1996" y="6467"/>
              <a:ext cx="2132"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1" name="Rectangle 13"/>
            <p:cNvSpPr>
              <a:spLocks noChangeArrowheads="1"/>
            </p:cNvSpPr>
            <p:nvPr/>
          </p:nvSpPr>
          <p:spPr bwMode="auto">
            <a:xfrm>
              <a:off x="6392" y="6834"/>
              <a:ext cx="1748" cy="76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列车通信网络安全监控模块</a:t>
              </a:r>
              <a:endParaRPr kumimoji="0" lang="zh-CN"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12"/>
            <p:cNvSpPr>
              <a:spLocks noChangeArrowheads="1"/>
            </p:cNvSpPr>
            <p:nvPr/>
          </p:nvSpPr>
          <p:spPr bwMode="auto">
            <a:xfrm>
              <a:off x="4776" y="6301"/>
              <a:ext cx="151" cy="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3" name="Rectangle 11"/>
            <p:cNvSpPr>
              <a:spLocks noChangeArrowheads="1"/>
            </p:cNvSpPr>
            <p:nvPr/>
          </p:nvSpPr>
          <p:spPr bwMode="auto">
            <a:xfrm>
              <a:off x="4776" y="7966"/>
              <a:ext cx="151" cy="3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4" name="AutoShape 10"/>
            <p:cNvSpPr>
              <a:spLocks noChangeShapeType="1"/>
            </p:cNvSpPr>
            <p:nvPr/>
          </p:nvSpPr>
          <p:spPr bwMode="auto">
            <a:xfrm>
              <a:off x="1996" y="8116"/>
              <a:ext cx="2132" cy="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5" name="Text Box 9"/>
            <p:cNvSpPr txBox="1">
              <a:spLocks noChangeArrowheads="1"/>
            </p:cNvSpPr>
            <p:nvPr/>
          </p:nvSpPr>
          <p:spPr bwMode="auto">
            <a:xfrm>
              <a:off x="1996" y="5968"/>
              <a:ext cx="2063"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应用层非实时</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46" name="Text Box 8"/>
            <p:cNvSpPr txBox="1">
              <a:spLocks noChangeArrowheads="1"/>
            </p:cNvSpPr>
            <p:nvPr/>
          </p:nvSpPr>
          <p:spPr bwMode="auto">
            <a:xfrm>
              <a:off x="2016" y="7650"/>
              <a:ext cx="1979"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网络层实时</a:t>
              </a:r>
              <a:r>
                <a:rPr kumimoji="0" lang="zh-CN" altLang="en-US" sz="16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a:t>
              </a:r>
              <a:endParaRPr kumimoji="0" lang="zh-CN" altLang="zh-CN" sz="1600" b="0" i="0" u="none" strike="noStrike" cap="none" normalizeH="0" baseline="0" dirty="0" smtClean="0">
                <a:ln>
                  <a:noFill/>
                </a:ln>
                <a:solidFill>
                  <a:schemeClr val="tx1"/>
                </a:solidFill>
                <a:effectLst/>
                <a:latin typeface="Arial" panose="020B0604020202020204" pitchFamily="34" charset="0"/>
              </a:endParaRPr>
            </a:p>
          </p:txBody>
        </p:sp>
        <p:sp>
          <p:nvSpPr>
            <p:cNvPr id="47" name="AutoShape 7"/>
            <p:cNvSpPr>
              <a:spLocks noChangeShapeType="1"/>
            </p:cNvSpPr>
            <p:nvPr/>
          </p:nvSpPr>
          <p:spPr bwMode="auto">
            <a:xfrm>
              <a:off x="4927" y="6426"/>
              <a:ext cx="1465" cy="79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8" name="AutoShape 6"/>
            <p:cNvSpPr>
              <a:spLocks noChangeShapeType="1"/>
            </p:cNvSpPr>
            <p:nvPr/>
          </p:nvSpPr>
          <p:spPr bwMode="auto">
            <a:xfrm flipV="1">
              <a:off x="4927" y="7217"/>
              <a:ext cx="1465" cy="90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49" name="Rectangle 5"/>
            <p:cNvSpPr>
              <a:spLocks noChangeArrowheads="1"/>
            </p:cNvSpPr>
            <p:nvPr/>
          </p:nvSpPr>
          <p:spPr bwMode="auto">
            <a:xfrm>
              <a:off x="8940" y="6422"/>
              <a:ext cx="981" cy="15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9080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安全监控结果展示</a:t>
              </a:r>
              <a:endParaRPr kumimoji="0" lang="zh-CN" altLang="zh-CN" sz="1600" b="0" i="0" u="none" strike="noStrike" cap="none" normalizeH="0" baseline="0" smtClean="0">
                <a:ln>
                  <a:noFill/>
                </a:ln>
                <a:solidFill>
                  <a:schemeClr val="tx1"/>
                </a:solidFill>
                <a:effectLst/>
                <a:latin typeface="Arial" panose="020B0604020202020204" pitchFamily="34" charset="0"/>
              </a:endParaRPr>
            </a:p>
          </p:txBody>
        </p:sp>
        <p:sp>
          <p:nvSpPr>
            <p:cNvPr id="50" name="AutoShape 4"/>
            <p:cNvSpPr>
              <a:spLocks noChangeShapeType="1"/>
            </p:cNvSpPr>
            <p:nvPr/>
          </p:nvSpPr>
          <p:spPr bwMode="auto">
            <a:xfrm flipV="1">
              <a:off x="8140" y="7213"/>
              <a:ext cx="800" cy="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600"/>
            </a:p>
          </p:txBody>
        </p:sp>
        <p:sp>
          <p:nvSpPr>
            <p:cNvPr id="51" name="Text Box 3"/>
            <p:cNvSpPr txBox="1">
              <a:spLocks noChangeArrowheads="1"/>
            </p:cNvSpPr>
            <p:nvPr/>
          </p:nvSpPr>
          <p:spPr bwMode="auto">
            <a:xfrm>
              <a:off x="4564" y="6200"/>
              <a:ext cx="582"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0" lang="en-US"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52" name="Text Box 2"/>
            <p:cNvSpPr txBox="1">
              <a:spLocks noChangeArrowheads="1"/>
            </p:cNvSpPr>
            <p:nvPr/>
          </p:nvSpPr>
          <p:spPr bwMode="auto">
            <a:xfrm>
              <a:off x="4554" y="7908"/>
              <a:ext cx="582"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a:t>
              </a:r>
              <a:endParaRPr kumimoji="0" lang="en-US" altLang="zh-CN" sz="1200" b="0" i="0" u="none" strike="noStrike" cap="none" normalizeH="0" baseline="0" dirty="0" smtClean="0">
                <a:ln>
                  <a:noFill/>
                </a:ln>
                <a:solidFill>
                  <a:schemeClr val="tx1"/>
                </a:solidFill>
                <a:effectLst/>
                <a:latin typeface="Arial" panose="020B0604020202020204" pitchFamily="34" charset="0"/>
              </a:endParaRPr>
            </a:p>
          </p:txBody>
        </p:sp>
      </p:grpSp>
      <p:sp>
        <p:nvSpPr>
          <p:cNvPr id="56" name="矩形 55"/>
          <p:cNvSpPr/>
          <p:nvPr/>
        </p:nvSpPr>
        <p:spPr>
          <a:xfrm>
            <a:off x="0" y="5322780"/>
            <a:ext cx="9144000" cy="914532"/>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方案</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2941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4" name="Group 1"/>
          <p:cNvGrpSpPr>
            <a:grpSpLocks noChangeAspect="1"/>
          </p:cNvGrpSpPr>
          <p:nvPr/>
        </p:nvGrpSpPr>
        <p:grpSpPr bwMode="auto">
          <a:xfrm>
            <a:off x="539552" y="1412776"/>
            <a:ext cx="8038242" cy="3837846"/>
            <a:chOff x="2752" y="3337"/>
            <a:chExt cx="7486" cy="3574"/>
          </a:xfrm>
        </p:grpSpPr>
        <p:sp>
          <p:nvSpPr>
            <p:cNvPr id="16" name="Rectangle 28"/>
            <p:cNvSpPr>
              <a:spLocks noChangeArrowheads="1"/>
            </p:cNvSpPr>
            <p:nvPr/>
          </p:nvSpPr>
          <p:spPr bwMode="auto">
            <a:xfrm>
              <a:off x="3140" y="5053"/>
              <a:ext cx="1061" cy="815"/>
            </a:xfrm>
            <a:prstGeom prst="rec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网络流量采集</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Rectangle 27"/>
            <p:cNvSpPr>
              <a:spLocks noChangeArrowheads="1"/>
            </p:cNvSpPr>
            <p:nvPr/>
          </p:nvSpPr>
          <p:spPr bwMode="auto">
            <a:xfrm>
              <a:off x="6510" y="4936"/>
              <a:ext cx="1291" cy="801"/>
            </a:xfrm>
            <a:prstGeom prst="rec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安全监控模块</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Rectangle 26"/>
            <p:cNvSpPr>
              <a:spLocks noChangeArrowheads="1"/>
            </p:cNvSpPr>
            <p:nvPr/>
          </p:nvSpPr>
          <p:spPr bwMode="auto">
            <a:xfrm>
              <a:off x="4387" y="3337"/>
              <a:ext cx="1794" cy="734"/>
            </a:xfrm>
            <a:prstGeom prst="rec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机器学习</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AutoShape 25"/>
            <p:cNvSpPr>
              <a:spLocks noChangeArrowheads="1"/>
            </p:cNvSpPr>
            <p:nvPr/>
          </p:nvSpPr>
          <p:spPr bwMode="auto">
            <a:xfrm>
              <a:off x="3509" y="3477"/>
              <a:ext cx="313" cy="462"/>
            </a:xfrm>
            <a:prstGeom prst="can">
              <a:avLst>
                <a:gd name="adj" fmla="val 36901"/>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0" name="AutoShape 24"/>
            <p:cNvSpPr>
              <a:spLocks noChangeShapeType="1"/>
            </p:cNvSpPr>
            <p:nvPr/>
          </p:nvSpPr>
          <p:spPr bwMode="auto">
            <a:xfrm flipH="1" flipV="1">
              <a:off x="3666" y="3939"/>
              <a:ext cx="5" cy="111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1" name="AutoShape 23"/>
            <p:cNvSpPr>
              <a:spLocks noChangeShapeType="1"/>
            </p:cNvSpPr>
            <p:nvPr/>
          </p:nvSpPr>
          <p:spPr bwMode="auto">
            <a:xfrm flipV="1">
              <a:off x="3822" y="3704"/>
              <a:ext cx="565" cy="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2" name="AutoShape 22"/>
            <p:cNvSpPr>
              <a:spLocks noChangeArrowheads="1"/>
            </p:cNvSpPr>
            <p:nvPr/>
          </p:nvSpPr>
          <p:spPr bwMode="auto">
            <a:xfrm>
              <a:off x="6833" y="3379"/>
              <a:ext cx="652" cy="665"/>
            </a:xfrm>
            <a:prstGeom prst="flowChartMultidocumen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3" name="AutoShape 21"/>
            <p:cNvSpPr>
              <a:spLocks noChangeShapeType="1"/>
            </p:cNvSpPr>
            <p:nvPr/>
          </p:nvSpPr>
          <p:spPr bwMode="auto">
            <a:xfrm>
              <a:off x="6181" y="3704"/>
              <a:ext cx="652" cy="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4" name="AutoShape 20"/>
            <p:cNvSpPr>
              <a:spLocks noChangeShapeType="1"/>
            </p:cNvSpPr>
            <p:nvPr/>
          </p:nvSpPr>
          <p:spPr bwMode="auto">
            <a:xfrm flipH="1">
              <a:off x="7156" y="3991"/>
              <a:ext cx="3" cy="9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5" name="AutoShape 19"/>
            <p:cNvSpPr>
              <a:spLocks noChangeShapeType="1"/>
            </p:cNvSpPr>
            <p:nvPr/>
          </p:nvSpPr>
          <p:spPr bwMode="auto">
            <a:xfrm>
              <a:off x="7156" y="5737"/>
              <a:ext cx="1" cy="69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6" name="Rectangle 18"/>
            <p:cNvSpPr>
              <a:spLocks noChangeArrowheads="1"/>
            </p:cNvSpPr>
            <p:nvPr/>
          </p:nvSpPr>
          <p:spPr bwMode="auto">
            <a:xfrm>
              <a:off x="8444" y="3899"/>
              <a:ext cx="1794" cy="462"/>
            </a:xfrm>
            <a:prstGeom prst="rect">
              <a:avLst/>
            </a:prstGeom>
            <a:solidFill>
              <a:srgbClr val="FFFFFF"/>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攻击警报</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1" name="AutoShape 13"/>
            <p:cNvSpPr>
              <a:spLocks noChangeShapeType="1"/>
            </p:cNvSpPr>
            <p:nvPr/>
          </p:nvSpPr>
          <p:spPr bwMode="auto">
            <a:xfrm rot="5400000">
              <a:off x="4048" y="4224"/>
              <a:ext cx="1390" cy="1083"/>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32" name="AutoShape 12"/>
            <p:cNvSpPr>
              <a:spLocks noChangeShapeType="1"/>
            </p:cNvSpPr>
            <p:nvPr/>
          </p:nvSpPr>
          <p:spPr bwMode="auto">
            <a:xfrm flipV="1">
              <a:off x="5830" y="4071"/>
              <a:ext cx="1" cy="179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33" name="AutoShape 11"/>
            <p:cNvSpPr>
              <a:spLocks noChangeShapeType="1"/>
            </p:cNvSpPr>
            <p:nvPr/>
          </p:nvSpPr>
          <p:spPr bwMode="auto">
            <a:xfrm rot="5400000">
              <a:off x="6016" y="2530"/>
              <a:ext cx="1493" cy="5156"/>
            </a:xfrm>
            <a:prstGeom prst="bentConnector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34" name="Rectangle 10"/>
            <p:cNvSpPr>
              <a:spLocks noChangeArrowheads="1"/>
            </p:cNvSpPr>
            <p:nvPr/>
          </p:nvSpPr>
          <p:spPr bwMode="auto">
            <a:xfrm>
              <a:off x="2752" y="3433"/>
              <a:ext cx="749" cy="514"/>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数据</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向量特征</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5" name="Rectangle 9"/>
            <p:cNvSpPr>
              <a:spLocks noChangeArrowheads="1"/>
            </p:cNvSpPr>
            <p:nvPr/>
          </p:nvSpPr>
          <p:spPr bwMode="auto">
            <a:xfrm>
              <a:off x="7498" y="3423"/>
              <a:ext cx="749" cy="462"/>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模式</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grpSp>
          <p:nvGrpSpPr>
            <p:cNvPr id="36" name="Group 6"/>
            <p:cNvGrpSpPr>
              <a:grpSpLocks/>
            </p:cNvGrpSpPr>
            <p:nvPr/>
          </p:nvGrpSpPr>
          <p:grpSpPr bwMode="auto">
            <a:xfrm>
              <a:off x="2921" y="6408"/>
              <a:ext cx="7317" cy="503"/>
              <a:chOff x="2921" y="6408"/>
              <a:chExt cx="7317" cy="503"/>
            </a:xfrm>
          </p:grpSpPr>
          <p:sp>
            <p:nvSpPr>
              <p:cNvPr id="41" name="Rectangle 8"/>
              <p:cNvSpPr>
                <a:spLocks noChangeArrowheads="1"/>
              </p:cNvSpPr>
              <p:nvPr/>
            </p:nvSpPr>
            <p:spPr bwMode="auto">
              <a:xfrm>
                <a:off x="4327" y="6408"/>
                <a:ext cx="4291" cy="447"/>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基于</a:t>
                </a:r>
                <a:r>
                  <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EPA</a:t>
                </a:r>
                <a:r>
                  <a:rPr kumimoji="0" lang="zh-CN" altLang="en-US"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技术的列车通信网络</a:t>
                </a:r>
                <a:endParaRPr kumimoji="0" lang="zh-CN" altLang="en-US"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2" name="Rectangle 7"/>
              <p:cNvSpPr>
                <a:spLocks noChangeArrowheads="1"/>
              </p:cNvSpPr>
              <p:nvPr/>
            </p:nvSpPr>
            <p:spPr bwMode="auto">
              <a:xfrm>
                <a:off x="2921" y="6416"/>
                <a:ext cx="7317" cy="495"/>
              </a:xfrm>
              <a:prstGeom prst="rect">
                <a:avLst/>
              </a:prstGeom>
              <a:solidFill>
                <a:srgbClr val="743481"/>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实时以太网</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37" name="AutoShape 5"/>
            <p:cNvSpPr>
              <a:spLocks noChangeShapeType="1"/>
            </p:cNvSpPr>
            <p:nvPr/>
          </p:nvSpPr>
          <p:spPr bwMode="auto">
            <a:xfrm>
              <a:off x="3671" y="5868"/>
              <a:ext cx="1" cy="54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38" name="AutoShape 4"/>
            <p:cNvSpPr>
              <a:spLocks noChangeShapeType="1"/>
            </p:cNvSpPr>
            <p:nvPr/>
          </p:nvSpPr>
          <p:spPr bwMode="auto">
            <a:xfrm flipV="1">
              <a:off x="7801" y="4130"/>
              <a:ext cx="643" cy="1207"/>
            </a:xfrm>
            <a:prstGeom prst="bentConnector3">
              <a:avLst>
                <a:gd name="adj1" fmla="val 49921"/>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grpSp>
      <p:sp>
        <p:nvSpPr>
          <p:cNvPr id="44" name="矩形 43"/>
          <p:cNvSpPr/>
          <p:nvPr/>
        </p:nvSpPr>
        <p:spPr bwMode="auto">
          <a:xfrm>
            <a:off x="827584" y="2986097"/>
            <a:ext cx="5313962" cy="1294325"/>
          </a:xfrm>
          <a:prstGeom prst="rect">
            <a:avLst/>
          </a:prstGeom>
          <a:noFill/>
          <a:ln w="19050" algn="ctr">
            <a:solidFill>
              <a:schemeClr val="tx1"/>
            </a:solidFill>
            <a:prstDash val="dash"/>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9" name="矩形 38"/>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网络层安全监控模块设计图</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1763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a:spLocks noChangeArrowheads="1"/>
          </p:cNvSpPr>
          <p:nvPr/>
        </p:nvSpPr>
        <p:spPr bwMode="auto">
          <a:xfrm>
            <a:off x="1907704" y="14935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8" name="图片 57"/>
          <p:cNvPicPr>
            <a:picLocks noChangeAspect="1"/>
          </p:cNvPicPr>
          <p:nvPr/>
        </p:nvPicPr>
        <p:blipFill>
          <a:blip r:embed="rId3"/>
          <a:stretch>
            <a:fillRect/>
          </a:stretch>
        </p:blipFill>
        <p:spPr>
          <a:xfrm>
            <a:off x="1259632" y="1597710"/>
            <a:ext cx="6522144" cy="3261072"/>
          </a:xfrm>
          <a:prstGeom prst="rect">
            <a:avLst/>
          </a:prstGeom>
        </p:spPr>
      </p:pic>
      <p:pic>
        <p:nvPicPr>
          <p:cNvPr id="59" name="图片 58"/>
          <p:cNvPicPr>
            <a:picLocks noChangeAspect="1"/>
          </p:cNvPicPr>
          <p:nvPr/>
        </p:nvPicPr>
        <p:blipFill>
          <a:blip r:embed="rId4"/>
          <a:stretch>
            <a:fillRect/>
          </a:stretch>
        </p:blipFill>
        <p:spPr>
          <a:xfrm>
            <a:off x="2588589" y="4725144"/>
            <a:ext cx="3784426" cy="826484"/>
          </a:xfrm>
          <a:prstGeom prst="rect">
            <a:avLst/>
          </a:prstGeom>
        </p:spPr>
      </p:pic>
      <p:sp>
        <p:nvSpPr>
          <p:cNvPr id="60" name="矩形 59"/>
          <p:cNvSpPr/>
          <p:nvPr/>
        </p:nvSpPr>
        <p:spPr>
          <a:xfrm>
            <a:off x="574050" y="841719"/>
            <a:ext cx="8140908" cy="646331"/>
          </a:xfrm>
          <a:prstGeom prst="rect">
            <a:avLst/>
          </a:prstGeom>
        </p:spPr>
        <p:txBody>
          <a:bodyPr wrap="square">
            <a:spAutoFit/>
          </a:bodyPr>
          <a:lstStyle/>
          <a:p>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字典学习目的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是为普通稠密表达的网络攻击数据找到合适的字典，将数据转化为合适的稀疏表达形式，从而</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简化模型</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2"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63"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4"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65"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66"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67" name="直接连接符 66">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字典学习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6940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a:spLocks noChangeArrowheads="1"/>
          </p:cNvSpPr>
          <p:nvPr/>
        </p:nvSpPr>
        <p:spPr bwMode="auto">
          <a:xfrm>
            <a:off x="1907704" y="149354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0" name="矩形 59"/>
          <p:cNvSpPr/>
          <p:nvPr/>
        </p:nvSpPr>
        <p:spPr>
          <a:xfrm>
            <a:off x="593952" y="1028275"/>
            <a:ext cx="8246422" cy="646331"/>
          </a:xfrm>
          <a:prstGeom prst="rect">
            <a:avLst/>
          </a:prstGeom>
        </p:spPr>
        <p:txBody>
          <a:bodyPr wrap="square">
            <a:spAutoFit/>
          </a:bodyPr>
          <a:lstStyle/>
          <a:p>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字典学习目的</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是为普通稠密表达的网络攻击数据找到合适的字典，将数据转化为合适的稀疏表达形式，从而</a:t>
            </a:r>
            <a:r>
              <a:rPr lang="zh-CN" altLang="en-US" b="1" dirty="0" smtClean="0">
                <a:latin typeface="Times New Roman" panose="02020603050405020304" pitchFamily="18" charset="0"/>
                <a:ea typeface="微软雅黑" panose="020B0503020204020204" pitchFamily="34" charset="-122"/>
                <a:cs typeface="Times New Roman" panose="02020603050405020304" pitchFamily="18" charset="0"/>
              </a:rPr>
              <a:t>简化模型</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2812004" y="2131239"/>
            <a:ext cx="3330724" cy="955324"/>
          </a:xfrm>
          <a:prstGeom prst="rect">
            <a:avLst/>
          </a:prstGeom>
        </p:spPr>
      </p:pic>
      <p:sp>
        <p:nvSpPr>
          <p:cNvPr id="10"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9" name="组合 18"/>
          <p:cNvGrpSpPr/>
          <p:nvPr/>
        </p:nvGrpSpPr>
        <p:grpSpPr>
          <a:xfrm>
            <a:off x="948506" y="4437112"/>
            <a:ext cx="7537315" cy="1102681"/>
            <a:chOff x="323528" y="4840694"/>
            <a:chExt cx="8264454" cy="1209059"/>
          </a:xfrm>
        </p:grpSpPr>
        <p:pic>
          <p:nvPicPr>
            <p:cNvPr id="17" name="图片 16"/>
            <p:cNvPicPr>
              <a:picLocks noChangeAspect="1"/>
            </p:cNvPicPr>
            <p:nvPr/>
          </p:nvPicPr>
          <p:blipFill>
            <a:blip r:embed="rId4"/>
            <a:stretch>
              <a:fillRect/>
            </a:stretch>
          </p:blipFill>
          <p:spPr>
            <a:xfrm>
              <a:off x="323528" y="4840694"/>
              <a:ext cx="8264454" cy="1209059"/>
            </a:xfrm>
            <a:prstGeom prst="rect">
              <a:avLst/>
            </a:prstGeom>
          </p:spPr>
        </p:pic>
        <p:sp>
          <p:nvSpPr>
            <p:cNvPr id="18" name="矩形 17"/>
            <p:cNvSpPr/>
            <p:nvPr/>
          </p:nvSpPr>
          <p:spPr bwMode="auto">
            <a:xfrm>
              <a:off x="5327576" y="5445224"/>
              <a:ext cx="3132856" cy="432048"/>
            </a:xfrm>
            <a:prstGeom prst="rect">
              <a:avLst/>
            </a:prstGeom>
            <a:solidFill>
              <a:schemeClr val="bg1"/>
            </a:solidFill>
            <a:ln w="3175" algn="ctr">
              <a:solidFill>
                <a:schemeClr val="bg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grpSp>
      <p:pic>
        <p:nvPicPr>
          <p:cNvPr id="20" name="图片 19"/>
          <p:cNvPicPr>
            <a:picLocks noChangeAspect="1"/>
          </p:cNvPicPr>
          <p:nvPr/>
        </p:nvPicPr>
        <p:blipFill>
          <a:blip r:embed="rId5"/>
          <a:stretch>
            <a:fillRect/>
          </a:stretch>
        </p:blipFill>
        <p:spPr>
          <a:xfrm>
            <a:off x="3256260" y="3863937"/>
            <a:ext cx="2776488" cy="753419"/>
          </a:xfrm>
          <a:prstGeom prst="rect">
            <a:avLst/>
          </a:prstGeom>
        </p:spPr>
      </p:pic>
      <p:sp>
        <p:nvSpPr>
          <p:cNvPr id="21" name="下箭头 20"/>
          <p:cNvSpPr/>
          <p:nvPr/>
        </p:nvSpPr>
        <p:spPr bwMode="auto">
          <a:xfrm>
            <a:off x="4304680" y="3156303"/>
            <a:ext cx="432048" cy="720080"/>
          </a:xfrm>
          <a:prstGeom prst="downArrow">
            <a:avLst/>
          </a:prstGeom>
          <a:noFill/>
          <a:ln w="3175" algn="ctr">
            <a:solidFill>
              <a:schemeClr val="accent6">
                <a:lumMod val="75000"/>
              </a:schemeClr>
            </a:solid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7"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8"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9"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30"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1"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2" name="直接连接符 31">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特征</a:t>
            </a: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优化</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52986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ropbox\Presentation\m_20150421_BRIC_GroupMeeting\Figure\hypergraph_sample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5411" y="1700808"/>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209728" y="3544132"/>
            <a:ext cx="2659628" cy="369332"/>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cs typeface="Arial" panose="020B0604020202020204" pitchFamily="34" charset="0"/>
              </a:rPr>
              <a:t>超图结构</a:t>
            </a:r>
          </a:p>
        </p:txBody>
      </p:sp>
      <p:pic>
        <p:nvPicPr>
          <p:cNvPr id="4" name="图片 3"/>
          <p:cNvPicPr>
            <a:picLocks noChangeAspect="1"/>
          </p:cNvPicPr>
          <p:nvPr/>
        </p:nvPicPr>
        <p:blipFill>
          <a:blip r:embed="rId4"/>
          <a:stretch>
            <a:fillRect/>
          </a:stretch>
        </p:blipFill>
        <p:spPr>
          <a:xfrm>
            <a:off x="5234077" y="2117645"/>
            <a:ext cx="2022863" cy="1066217"/>
          </a:xfrm>
          <a:prstGeom prst="rect">
            <a:avLst/>
          </a:prstGeom>
        </p:spPr>
      </p:pic>
      <p:sp>
        <p:nvSpPr>
          <p:cNvPr id="5" name="矩形 4"/>
          <p:cNvSpPr/>
          <p:nvPr/>
        </p:nvSpPr>
        <p:spPr>
          <a:xfrm>
            <a:off x="5444206" y="3544132"/>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图结构</a:t>
            </a:r>
          </a:p>
        </p:txBody>
      </p:sp>
      <p:sp>
        <p:nvSpPr>
          <p:cNvPr id="6" name="矩形 5"/>
          <p:cNvSpPr/>
          <p:nvPr/>
        </p:nvSpPr>
        <p:spPr>
          <a:xfrm>
            <a:off x="2016148" y="3915605"/>
            <a:ext cx="2455881" cy="300082"/>
          </a:xfrm>
          <a:prstGeom prst="rect">
            <a:avLst/>
          </a:prstGeom>
        </p:spPr>
        <p:txBody>
          <a:bodyPr wrap="square">
            <a:spAutoFit/>
          </a:bodyPr>
          <a:lstStyle/>
          <a:p>
            <a:pPr marL="257175" indent="-257175">
              <a:buFont typeface="Wingdings" panose="05000000000000000000" pitchFamily="2" charset="2"/>
              <a:buChar char="p"/>
            </a:pPr>
            <a:r>
              <a:rPr lang="zh-CN" altLang="en-US" sz="1350" dirty="0">
                <a:latin typeface="Arial" panose="020B0604020202020204" pitchFamily="34" charset="0"/>
                <a:ea typeface="微软雅黑" pitchFamily="34" charset="-122"/>
                <a:cs typeface="Arial" panose="020B0604020202020204" pitchFamily="34" charset="0"/>
              </a:rPr>
              <a:t>超边的度是灵活的</a:t>
            </a:r>
            <a:endParaRPr lang="en-US" altLang="zh-CN" sz="1350" dirty="0">
              <a:latin typeface="Arial" panose="020B0604020202020204" pitchFamily="34" charset="0"/>
              <a:ea typeface="微软雅黑" pitchFamily="34" charset="-122"/>
              <a:cs typeface="Arial" panose="020B0604020202020204" pitchFamily="34" charset="0"/>
            </a:endParaRPr>
          </a:p>
        </p:txBody>
      </p:sp>
      <p:sp>
        <p:nvSpPr>
          <p:cNvPr id="7" name="矩形 6"/>
          <p:cNvSpPr/>
          <p:nvPr/>
        </p:nvSpPr>
        <p:spPr>
          <a:xfrm>
            <a:off x="5480272" y="3895750"/>
            <a:ext cx="1579278" cy="300082"/>
          </a:xfrm>
          <a:prstGeom prst="rect">
            <a:avLst/>
          </a:prstGeom>
        </p:spPr>
        <p:txBody>
          <a:bodyPr wrap="none">
            <a:spAutoFit/>
          </a:bodyPr>
          <a:lstStyle/>
          <a:p>
            <a:pPr marL="257175" indent="-257175">
              <a:buFont typeface="Wingdings" panose="05000000000000000000" pitchFamily="2" charset="2"/>
              <a:buChar char="p"/>
            </a:pPr>
            <a:r>
              <a:rPr lang="zh-CN" altLang="en-US" sz="1350" dirty="0">
                <a:latin typeface="Arial" panose="020B0604020202020204" pitchFamily="34" charset="0"/>
                <a:ea typeface="微软雅黑" pitchFamily="34" charset="-122"/>
                <a:cs typeface="Arial" panose="020B0604020202020204" pitchFamily="34" charset="0"/>
              </a:rPr>
              <a:t>每条边的度是</a:t>
            </a:r>
            <a:r>
              <a:rPr lang="en-US" altLang="zh-CN" sz="1350" dirty="0">
                <a:latin typeface="Arial" panose="020B0604020202020204" pitchFamily="34" charset="0"/>
                <a:ea typeface="微软雅黑" pitchFamily="34" charset="-122"/>
                <a:cs typeface="Arial" panose="020B0604020202020204" pitchFamily="34" charset="0"/>
              </a:rPr>
              <a:t>2</a:t>
            </a:r>
          </a:p>
        </p:txBody>
      </p:sp>
      <p:sp>
        <p:nvSpPr>
          <p:cNvPr id="8"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9"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10"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11"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12"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3"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4" name="直接连接符 13">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3305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0432" y="1412776"/>
            <a:ext cx="8181679" cy="369332"/>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超图正则化的目标是使数据之间的关系更加平缓的同时，保存数据的标签信息。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551725" y="2027329"/>
            <a:ext cx="1980962"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超图的正则化公式</a:t>
            </a:r>
          </a:p>
        </p:txBody>
      </p:sp>
      <p:pic>
        <p:nvPicPr>
          <p:cNvPr id="7" name="图片 6"/>
          <p:cNvPicPr>
            <a:picLocks noChangeAspect="1"/>
          </p:cNvPicPr>
          <p:nvPr/>
        </p:nvPicPr>
        <p:blipFill>
          <a:blip r:embed="rId3"/>
          <a:stretch>
            <a:fillRect/>
          </a:stretch>
        </p:blipFill>
        <p:spPr>
          <a:xfrm>
            <a:off x="2782214" y="2123763"/>
            <a:ext cx="3453101" cy="447770"/>
          </a:xfrm>
          <a:prstGeom prst="rect">
            <a:avLst/>
          </a:prstGeom>
        </p:spPr>
      </p:pic>
      <p:sp>
        <p:nvSpPr>
          <p:cNvPr id="8" name="矩形 7"/>
          <p:cNvSpPr/>
          <p:nvPr/>
        </p:nvSpPr>
        <p:spPr>
          <a:xfrm>
            <a:off x="746508" y="2774467"/>
            <a:ext cx="1792705" cy="507831"/>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有标签数据的经验性损失</a:t>
            </a:r>
          </a:p>
        </p:txBody>
      </p:sp>
      <p:pic>
        <p:nvPicPr>
          <p:cNvPr id="9" name="图片 8"/>
          <p:cNvPicPr>
            <a:picLocks noChangeAspect="1"/>
          </p:cNvPicPr>
          <p:nvPr/>
        </p:nvPicPr>
        <p:blipFill>
          <a:blip r:embed="rId4"/>
          <a:stretch>
            <a:fillRect/>
          </a:stretch>
        </p:blipFill>
        <p:spPr>
          <a:xfrm>
            <a:off x="2782214" y="2799775"/>
            <a:ext cx="2742411" cy="422326"/>
          </a:xfrm>
          <a:prstGeom prst="rect">
            <a:avLst/>
          </a:prstGeom>
        </p:spPr>
      </p:pic>
      <p:pic>
        <p:nvPicPr>
          <p:cNvPr id="14" name="图片 13"/>
          <p:cNvPicPr>
            <a:picLocks noChangeAspect="1"/>
          </p:cNvPicPr>
          <p:nvPr/>
        </p:nvPicPr>
        <p:blipFill>
          <a:blip r:embed="rId5"/>
          <a:stretch>
            <a:fillRect/>
          </a:stretch>
        </p:blipFill>
        <p:spPr>
          <a:xfrm>
            <a:off x="2878394" y="4356768"/>
            <a:ext cx="4520462" cy="510635"/>
          </a:xfrm>
          <a:prstGeom prst="rect">
            <a:avLst/>
          </a:prstGeom>
        </p:spPr>
      </p:pic>
      <p:sp>
        <p:nvSpPr>
          <p:cNvPr id="15" name="矩形 14"/>
          <p:cNvSpPr/>
          <p:nvPr/>
        </p:nvSpPr>
        <p:spPr>
          <a:xfrm>
            <a:off x="563005" y="4409989"/>
            <a:ext cx="2427863" cy="300082"/>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最终超图学习的目标公式</a:t>
            </a:r>
          </a:p>
        </p:txBody>
      </p:sp>
      <p:sp>
        <p:nvSpPr>
          <p:cNvPr id="16" name="矩形 15"/>
          <p:cNvSpPr/>
          <p:nvPr/>
        </p:nvSpPr>
        <p:spPr>
          <a:xfrm>
            <a:off x="374332" y="3567342"/>
            <a:ext cx="7122514" cy="570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7" name="矩形 16"/>
          <p:cNvSpPr/>
          <p:nvPr/>
        </p:nvSpPr>
        <p:spPr>
          <a:xfrm>
            <a:off x="3887934" y="2044688"/>
            <a:ext cx="1241659" cy="42653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8" name="矩形 17"/>
          <p:cNvSpPr/>
          <p:nvPr/>
        </p:nvSpPr>
        <p:spPr>
          <a:xfrm>
            <a:off x="660973" y="3322121"/>
            <a:ext cx="5860655" cy="107390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9" name="矩形 18"/>
          <p:cNvSpPr/>
          <p:nvPr/>
        </p:nvSpPr>
        <p:spPr>
          <a:xfrm>
            <a:off x="741778" y="3357326"/>
            <a:ext cx="1838911" cy="300082"/>
          </a:xfrm>
          <a:prstGeom prst="rect">
            <a:avLst/>
          </a:prstGeom>
        </p:spPr>
        <p:txBody>
          <a:bodyPr wrap="square">
            <a:spAutoFit/>
          </a:bodyPr>
          <a:lstStyle/>
          <a:p>
            <a:pPr algn="ctr"/>
            <a:r>
              <a:rPr lang="zh-CN" altLang="en-US" sz="135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平滑数据之间的关系</a:t>
            </a:r>
            <a:endParaRPr lang="zh-CN" altLang="en-US" sz="135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 name="图片 19"/>
          <p:cNvPicPr>
            <a:picLocks noChangeAspect="1"/>
          </p:cNvPicPr>
          <p:nvPr/>
        </p:nvPicPr>
        <p:blipFill>
          <a:blip r:embed="rId6"/>
          <a:stretch>
            <a:fillRect/>
          </a:stretch>
        </p:blipFill>
        <p:spPr>
          <a:xfrm>
            <a:off x="804517" y="3581306"/>
            <a:ext cx="5680618" cy="680534"/>
          </a:xfrm>
          <a:prstGeom prst="rect">
            <a:avLst/>
          </a:prstGeom>
        </p:spPr>
      </p:pic>
      <p:sp>
        <p:nvSpPr>
          <p:cNvPr id="21" name="矩形 20"/>
          <p:cNvSpPr/>
          <p:nvPr/>
        </p:nvSpPr>
        <p:spPr>
          <a:xfrm>
            <a:off x="660973" y="3296485"/>
            <a:ext cx="5908701" cy="1115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2" name="Picture 2" descr="D:\Dropbox\Presentation\m_20150421_BRIC_GroupMeeting\Figure\hypergraph_sample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20112" y="1987388"/>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p:nvSpPr>
        <p:spPr>
          <a:xfrm>
            <a:off x="323528" y="4263874"/>
            <a:ext cx="7569206" cy="619901"/>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24"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5"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6"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7"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8"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9"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0" name="直接连接符 29">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667900" y="2737198"/>
            <a:ext cx="5265038" cy="541982"/>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34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11560" y="1556792"/>
            <a:ext cx="8179620" cy="369332"/>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超图正则化的目标是使数据之间的关系更加平缓的同时，保存数据的标签信息。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 name="矩形 5"/>
          <p:cNvSpPr/>
          <p:nvPr/>
        </p:nvSpPr>
        <p:spPr>
          <a:xfrm>
            <a:off x="612495" y="2137339"/>
            <a:ext cx="1988780"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超图的正则化公式</a:t>
            </a:r>
          </a:p>
        </p:txBody>
      </p:sp>
      <p:pic>
        <p:nvPicPr>
          <p:cNvPr id="7" name="图片 6"/>
          <p:cNvPicPr>
            <a:picLocks noChangeAspect="1"/>
          </p:cNvPicPr>
          <p:nvPr/>
        </p:nvPicPr>
        <p:blipFill>
          <a:blip r:embed="rId3"/>
          <a:stretch>
            <a:fillRect/>
          </a:stretch>
        </p:blipFill>
        <p:spPr>
          <a:xfrm>
            <a:off x="2843341" y="2267779"/>
            <a:ext cx="3453101" cy="447770"/>
          </a:xfrm>
          <a:prstGeom prst="rect">
            <a:avLst/>
          </a:prstGeom>
        </p:spPr>
      </p:pic>
      <p:sp>
        <p:nvSpPr>
          <p:cNvPr id="8" name="矩形 7"/>
          <p:cNvSpPr/>
          <p:nvPr/>
        </p:nvSpPr>
        <p:spPr>
          <a:xfrm>
            <a:off x="3949061" y="2188704"/>
            <a:ext cx="1241659" cy="42653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cxnSp>
        <p:nvCxnSpPr>
          <p:cNvPr id="12" name="直接箭头连接符 11"/>
          <p:cNvCxnSpPr/>
          <p:nvPr/>
        </p:nvCxnSpPr>
        <p:spPr>
          <a:xfrm flipH="1">
            <a:off x="4132766" y="3504265"/>
            <a:ext cx="446083" cy="55900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a:xfrm>
            <a:off x="5166107" y="3504264"/>
            <a:ext cx="485966" cy="57669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圆角矩形 13"/>
          <p:cNvSpPr/>
          <p:nvPr/>
        </p:nvSpPr>
        <p:spPr>
          <a:xfrm>
            <a:off x="999051" y="4080396"/>
            <a:ext cx="3579797" cy="74439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文本框 14"/>
          <p:cNvSpPr txBox="1"/>
          <p:nvPr/>
        </p:nvSpPr>
        <p:spPr>
          <a:xfrm>
            <a:off x="1144099" y="4115706"/>
            <a:ext cx="2341418" cy="507831"/>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在分类工作中需要被打标的测试数据和训练数据</a:t>
            </a:r>
          </a:p>
        </p:txBody>
      </p:sp>
      <p:pic>
        <p:nvPicPr>
          <p:cNvPr id="16" name="内容占位符 33"/>
          <p:cNvPicPr>
            <a:picLocks noChangeAspect="1"/>
          </p:cNvPicPr>
          <p:nvPr/>
        </p:nvPicPr>
        <p:blipFill>
          <a:blip r:embed="rId4"/>
          <a:stretch>
            <a:fillRect/>
          </a:stretch>
        </p:blipFill>
        <p:spPr>
          <a:xfrm>
            <a:off x="3715272" y="4217769"/>
            <a:ext cx="439763" cy="513940"/>
          </a:xfrm>
          <a:prstGeom prst="rect">
            <a:avLst/>
          </a:prstGeom>
        </p:spPr>
      </p:pic>
      <p:sp>
        <p:nvSpPr>
          <p:cNvPr id="17" name="圆角矩形 16"/>
          <p:cNvSpPr/>
          <p:nvPr/>
        </p:nvSpPr>
        <p:spPr>
          <a:xfrm>
            <a:off x="4923351" y="4052063"/>
            <a:ext cx="3579797" cy="74439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8" name="文本框 17"/>
          <p:cNvSpPr txBox="1"/>
          <p:nvPr/>
        </p:nvSpPr>
        <p:spPr>
          <a:xfrm>
            <a:off x="5068399" y="4087372"/>
            <a:ext cx="2341418" cy="507831"/>
          </a:xfrm>
          <a:prstGeom prst="rect">
            <a:avLst/>
          </a:prstGeom>
          <a:noFill/>
        </p:spPr>
        <p:txBody>
          <a:bodyPr wrap="square" rtlCol="0">
            <a:spAutoFit/>
          </a:bodyPr>
          <a:lstStyle/>
          <a:p>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从已打标数据获取的标签信息</a:t>
            </a:r>
          </a:p>
        </p:txBody>
      </p:sp>
      <p:pic>
        <p:nvPicPr>
          <p:cNvPr id="19" name="图片 18"/>
          <p:cNvPicPr>
            <a:picLocks noChangeAspect="1"/>
          </p:cNvPicPr>
          <p:nvPr/>
        </p:nvPicPr>
        <p:blipFill>
          <a:blip r:embed="rId5"/>
          <a:stretch>
            <a:fillRect/>
          </a:stretch>
        </p:blipFill>
        <p:spPr>
          <a:xfrm>
            <a:off x="7623100" y="4222384"/>
            <a:ext cx="517659" cy="426101"/>
          </a:xfrm>
          <a:prstGeom prst="rect">
            <a:avLst/>
          </a:prstGeom>
        </p:spPr>
      </p:pic>
      <p:sp>
        <p:nvSpPr>
          <p:cNvPr id="20" name="矩形 19"/>
          <p:cNvSpPr/>
          <p:nvPr/>
        </p:nvSpPr>
        <p:spPr>
          <a:xfrm>
            <a:off x="807635" y="2918483"/>
            <a:ext cx="1792705" cy="507831"/>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有标签数据的经验性损失</a:t>
            </a:r>
          </a:p>
        </p:txBody>
      </p:sp>
      <p:pic>
        <p:nvPicPr>
          <p:cNvPr id="21" name="图片 20"/>
          <p:cNvPicPr>
            <a:picLocks noChangeAspect="1"/>
          </p:cNvPicPr>
          <p:nvPr/>
        </p:nvPicPr>
        <p:blipFill>
          <a:blip r:embed="rId6"/>
          <a:stretch>
            <a:fillRect/>
          </a:stretch>
        </p:blipFill>
        <p:spPr>
          <a:xfrm>
            <a:off x="2843341" y="2943791"/>
            <a:ext cx="2742411" cy="422326"/>
          </a:xfrm>
          <a:prstGeom prst="rect">
            <a:avLst/>
          </a:prstGeom>
        </p:spPr>
      </p:pic>
      <p:sp>
        <p:nvSpPr>
          <p:cNvPr id="22" name="矩形 21"/>
          <p:cNvSpPr/>
          <p:nvPr/>
        </p:nvSpPr>
        <p:spPr>
          <a:xfrm>
            <a:off x="729027" y="2881214"/>
            <a:ext cx="5265038" cy="541982"/>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23" name="Picture 2" descr="D:\Dropbox\Presentation\m_20150421_BRIC_GroupMeeting\Figure\hypergraph_sample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3139" y="2129560"/>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5"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6"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7"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8"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9"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0" name="直接连接符 29">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7026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4885" y="1525442"/>
            <a:ext cx="8359603" cy="369332"/>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超图正则化的目标是使数据之间的关系更加平缓的同时，保存数据的标签信息。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604886" y="2139945"/>
            <a:ext cx="1988780"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超图的正则化公式</a:t>
            </a:r>
          </a:p>
        </p:txBody>
      </p:sp>
      <p:pic>
        <p:nvPicPr>
          <p:cNvPr id="6" name="图片 5"/>
          <p:cNvPicPr>
            <a:picLocks noChangeAspect="1"/>
          </p:cNvPicPr>
          <p:nvPr/>
        </p:nvPicPr>
        <p:blipFill>
          <a:blip r:embed="rId2"/>
          <a:stretch>
            <a:fillRect/>
          </a:stretch>
        </p:blipFill>
        <p:spPr>
          <a:xfrm>
            <a:off x="2836667" y="2236429"/>
            <a:ext cx="3453101" cy="447770"/>
          </a:xfrm>
          <a:prstGeom prst="rect">
            <a:avLst/>
          </a:prstGeom>
        </p:spPr>
      </p:pic>
      <p:sp>
        <p:nvSpPr>
          <p:cNvPr id="7" name="矩形 6"/>
          <p:cNvSpPr/>
          <p:nvPr/>
        </p:nvSpPr>
        <p:spPr>
          <a:xfrm>
            <a:off x="5458367" y="2157354"/>
            <a:ext cx="679802" cy="42653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8" name="矩形 7"/>
          <p:cNvSpPr/>
          <p:nvPr/>
        </p:nvSpPr>
        <p:spPr>
          <a:xfrm>
            <a:off x="522831" y="2782990"/>
            <a:ext cx="5785947" cy="623248"/>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2932847" y="4469434"/>
            <a:ext cx="4520462" cy="510635"/>
          </a:xfrm>
          <a:prstGeom prst="rect">
            <a:avLst/>
          </a:prstGeom>
        </p:spPr>
      </p:pic>
      <p:sp>
        <p:nvSpPr>
          <p:cNvPr id="10" name="矩形 9"/>
          <p:cNvSpPr/>
          <p:nvPr/>
        </p:nvSpPr>
        <p:spPr>
          <a:xfrm>
            <a:off x="428785" y="4537605"/>
            <a:ext cx="2427863" cy="300082"/>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最终超图学习的目标公式</a:t>
            </a:r>
          </a:p>
        </p:txBody>
      </p:sp>
      <p:sp>
        <p:nvSpPr>
          <p:cNvPr id="11" name="矩形 10"/>
          <p:cNvSpPr/>
          <p:nvPr/>
        </p:nvSpPr>
        <p:spPr>
          <a:xfrm>
            <a:off x="800961" y="2887133"/>
            <a:ext cx="1792705" cy="507831"/>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有标签数据的经验性损失</a:t>
            </a:r>
          </a:p>
        </p:txBody>
      </p:sp>
      <p:pic>
        <p:nvPicPr>
          <p:cNvPr id="12" name="图片 11"/>
          <p:cNvPicPr>
            <a:picLocks noChangeAspect="1"/>
          </p:cNvPicPr>
          <p:nvPr/>
        </p:nvPicPr>
        <p:blipFill>
          <a:blip r:embed="rId4"/>
          <a:stretch>
            <a:fillRect/>
          </a:stretch>
        </p:blipFill>
        <p:spPr>
          <a:xfrm>
            <a:off x="2836667" y="2912441"/>
            <a:ext cx="2742411" cy="422326"/>
          </a:xfrm>
          <a:prstGeom prst="rect">
            <a:avLst/>
          </a:prstGeom>
        </p:spPr>
      </p:pic>
      <p:sp>
        <p:nvSpPr>
          <p:cNvPr id="13" name="矩形 12"/>
          <p:cNvSpPr/>
          <p:nvPr/>
        </p:nvSpPr>
        <p:spPr>
          <a:xfrm>
            <a:off x="715426" y="2788570"/>
            <a:ext cx="5626929" cy="570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矩形 14"/>
          <p:cNvSpPr/>
          <p:nvPr/>
        </p:nvSpPr>
        <p:spPr>
          <a:xfrm>
            <a:off x="858970" y="3469423"/>
            <a:ext cx="1762712" cy="300082"/>
          </a:xfrm>
          <a:prstGeom prst="rect">
            <a:avLst/>
          </a:prstGeom>
        </p:spPr>
        <p:txBody>
          <a:bodyPr wrap="square">
            <a:spAutoFit/>
          </a:bodyPr>
          <a:lstStyle/>
          <a:p>
            <a:pPr algn="ctr"/>
            <a:r>
              <a:rPr lang="zh-CN" altLang="en-US" sz="135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平滑数据之间的关系</a:t>
            </a:r>
            <a:endParaRPr lang="zh-CN" altLang="en-US" sz="135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5"/>
          <a:stretch>
            <a:fillRect/>
          </a:stretch>
        </p:blipFill>
        <p:spPr>
          <a:xfrm>
            <a:off x="858970" y="3693972"/>
            <a:ext cx="5680618" cy="680534"/>
          </a:xfrm>
          <a:prstGeom prst="rect">
            <a:avLst/>
          </a:prstGeom>
        </p:spPr>
      </p:pic>
      <p:sp>
        <p:nvSpPr>
          <p:cNvPr id="17" name="矩形 16"/>
          <p:cNvSpPr/>
          <p:nvPr/>
        </p:nvSpPr>
        <p:spPr>
          <a:xfrm>
            <a:off x="604886" y="4437112"/>
            <a:ext cx="6954501" cy="570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18" name="Picture 2" descr="D:\Dropbox\Presentation\m_20150421_BRIC_GroupMeeting\Figure\hypergraph_sampl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36465" y="2098210"/>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0"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1"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2"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3"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4"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5" name="直接连接符 24">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715426" y="3434787"/>
            <a:ext cx="5860655" cy="107390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0107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3645" y="1556792"/>
            <a:ext cx="8536867" cy="369332"/>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超图正则化的目标是使数据之间的关系更加平缓的同时，保存数据的标签信息。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643646" y="2142559"/>
            <a:ext cx="1988780"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超图的正则化公式</a:t>
            </a:r>
          </a:p>
        </p:txBody>
      </p:sp>
      <p:pic>
        <p:nvPicPr>
          <p:cNvPr id="6" name="图片 5"/>
          <p:cNvPicPr>
            <a:picLocks noChangeAspect="1"/>
          </p:cNvPicPr>
          <p:nvPr/>
        </p:nvPicPr>
        <p:blipFill>
          <a:blip r:embed="rId2"/>
          <a:stretch>
            <a:fillRect/>
          </a:stretch>
        </p:blipFill>
        <p:spPr>
          <a:xfrm>
            <a:off x="2875427" y="2267779"/>
            <a:ext cx="3453101" cy="447770"/>
          </a:xfrm>
          <a:prstGeom prst="rect">
            <a:avLst/>
          </a:prstGeom>
        </p:spPr>
      </p:pic>
      <p:sp>
        <p:nvSpPr>
          <p:cNvPr id="7" name="矩形 6"/>
          <p:cNvSpPr/>
          <p:nvPr/>
        </p:nvSpPr>
        <p:spPr>
          <a:xfrm>
            <a:off x="5497127" y="2188704"/>
            <a:ext cx="679802" cy="42653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8" name="矩形 7"/>
          <p:cNvSpPr/>
          <p:nvPr/>
        </p:nvSpPr>
        <p:spPr>
          <a:xfrm>
            <a:off x="561591" y="2814340"/>
            <a:ext cx="5785947" cy="623248"/>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3"/>
          <a:stretch>
            <a:fillRect/>
          </a:stretch>
        </p:blipFill>
        <p:spPr>
          <a:xfrm>
            <a:off x="2971607" y="4500784"/>
            <a:ext cx="4520462" cy="510635"/>
          </a:xfrm>
          <a:prstGeom prst="rect">
            <a:avLst/>
          </a:prstGeom>
        </p:spPr>
      </p:pic>
      <p:sp>
        <p:nvSpPr>
          <p:cNvPr id="10" name="矩形 9"/>
          <p:cNvSpPr/>
          <p:nvPr/>
        </p:nvSpPr>
        <p:spPr>
          <a:xfrm>
            <a:off x="467545" y="4568955"/>
            <a:ext cx="2427863" cy="300082"/>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最终超图学习的目标公式</a:t>
            </a:r>
          </a:p>
        </p:txBody>
      </p:sp>
      <p:sp>
        <p:nvSpPr>
          <p:cNvPr id="11" name="矩形 10"/>
          <p:cNvSpPr/>
          <p:nvPr/>
        </p:nvSpPr>
        <p:spPr>
          <a:xfrm>
            <a:off x="839721" y="2918483"/>
            <a:ext cx="1792705" cy="507831"/>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有标签数据的经验性损失</a:t>
            </a:r>
          </a:p>
        </p:txBody>
      </p:sp>
      <p:pic>
        <p:nvPicPr>
          <p:cNvPr id="12" name="图片 11"/>
          <p:cNvPicPr>
            <a:picLocks noChangeAspect="1"/>
          </p:cNvPicPr>
          <p:nvPr/>
        </p:nvPicPr>
        <p:blipFill>
          <a:blip r:embed="rId4"/>
          <a:stretch>
            <a:fillRect/>
          </a:stretch>
        </p:blipFill>
        <p:spPr>
          <a:xfrm>
            <a:off x="2875427" y="2943791"/>
            <a:ext cx="2742411" cy="422326"/>
          </a:xfrm>
          <a:prstGeom prst="rect">
            <a:avLst/>
          </a:prstGeom>
        </p:spPr>
      </p:pic>
      <p:sp>
        <p:nvSpPr>
          <p:cNvPr id="13" name="矩形 12"/>
          <p:cNvSpPr/>
          <p:nvPr/>
        </p:nvSpPr>
        <p:spPr>
          <a:xfrm>
            <a:off x="754186" y="2810477"/>
            <a:ext cx="5626929" cy="570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5" name="矩形 14"/>
          <p:cNvSpPr/>
          <p:nvPr/>
        </p:nvSpPr>
        <p:spPr>
          <a:xfrm>
            <a:off x="897730" y="3500773"/>
            <a:ext cx="1762712" cy="300082"/>
          </a:xfrm>
          <a:prstGeom prst="rect">
            <a:avLst/>
          </a:prstGeom>
        </p:spPr>
        <p:txBody>
          <a:bodyPr wrap="square">
            <a:spAutoFit/>
          </a:bodyPr>
          <a:lstStyle/>
          <a:p>
            <a:pPr algn="ctr"/>
            <a:r>
              <a:rPr lang="zh-CN" altLang="en-US" sz="135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平滑数据之间的关系</a:t>
            </a:r>
            <a:endParaRPr lang="zh-CN" altLang="en-US" sz="135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6" name="图片 15"/>
          <p:cNvPicPr>
            <a:picLocks noChangeAspect="1"/>
          </p:cNvPicPr>
          <p:nvPr/>
        </p:nvPicPr>
        <p:blipFill>
          <a:blip r:embed="rId5"/>
          <a:stretch>
            <a:fillRect/>
          </a:stretch>
        </p:blipFill>
        <p:spPr>
          <a:xfrm>
            <a:off x="897730" y="3725322"/>
            <a:ext cx="5680618" cy="680534"/>
          </a:xfrm>
          <a:prstGeom prst="rect">
            <a:avLst/>
          </a:prstGeom>
        </p:spPr>
      </p:pic>
      <p:sp>
        <p:nvSpPr>
          <p:cNvPr id="17" name="矩形 16"/>
          <p:cNvSpPr/>
          <p:nvPr/>
        </p:nvSpPr>
        <p:spPr>
          <a:xfrm>
            <a:off x="650884" y="4495644"/>
            <a:ext cx="6954501" cy="570026"/>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18" name="Picture 2" descr="D:\Dropbox\Presentation\m_20150421_BRIC_GroupMeeting\Figure\hypergraph_sampl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75225" y="2129560"/>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754186" y="4716071"/>
            <a:ext cx="8117126" cy="323165"/>
          </a:xfrm>
          <a:prstGeom prst="rect">
            <a:avLst/>
          </a:prstGeom>
          <a:noFill/>
        </p:spPr>
        <p:txBody>
          <a:bodyPr wrap="square" rtlCol="0">
            <a:spAutoFit/>
          </a:bodyPr>
          <a:lstStyle/>
          <a:p>
            <a:r>
              <a:rPr lang="zh-CN" altLang="en-US" sz="15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原则：超图上的两个点连接超边越多，标签越相近。</a:t>
            </a:r>
            <a:r>
              <a:rPr lang="en-US" altLang="zh-CN" sz="15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5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1"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2"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3"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4"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5"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6" name="直接连接符 25">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754186" y="3466137"/>
            <a:ext cx="5860655" cy="1073905"/>
          </a:xfrm>
          <a:prstGeom prst="rect">
            <a:avLst/>
          </a:prstGeom>
          <a:noFill/>
          <a:ln w="28575">
            <a:solidFill>
              <a:srgbClr val="32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158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9669" y="1452758"/>
            <a:ext cx="7250230" cy="646331"/>
          </a:xfrm>
          <a:prstGeom prst="rect">
            <a:avLst/>
          </a:prstGeom>
        </p:spPr>
        <p:txBody>
          <a:bodyPr wrap="square">
            <a:spAutoFit/>
          </a:bodyPr>
          <a:lstStyle/>
          <a:p>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超图正则化的目标是使数据之间的关系更加平缓的同时，保存数据的标签信息。</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859669" y="2173133"/>
            <a:ext cx="1988780" cy="646331"/>
          </a:xfrm>
          <a:prstGeom prst="rect">
            <a:avLst/>
          </a:prstGeom>
        </p:spPr>
        <p:txBody>
          <a:bodyPr wrap="square">
            <a:spAutoFit/>
          </a:bodyPr>
          <a:lstStyle/>
          <a:p>
            <a:r>
              <a:rPr lang="zh-CN" altLang="en-US" b="1" dirty="0">
                <a:solidFill>
                  <a:srgbClr val="FF0000"/>
                </a:solidFill>
                <a:latin typeface="Times New Roman" panose="02020603050405020304" pitchFamily="18" charset="0"/>
                <a:cs typeface="Times New Roman" panose="02020603050405020304" pitchFamily="18" charset="0"/>
              </a:rPr>
              <a:t>超图的正则化公式</a:t>
            </a:r>
          </a:p>
        </p:txBody>
      </p:sp>
      <p:pic>
        <p:nvPicPr>
          <p:cNvPr id="6" name="图片 5"/>
          <p:cNvPicPr>
            <a:picLocks noChangeAspect="1"/>
          </p:cNvPicPr>
          <p:nvPr/>
        </p:nvPicPr>
        <p:blipFill>
          <a:blip r:embed="rId2"/>
          <a:stretch>
            <a:fillRect/>
          </a:stretch>
        </p:blipFill>
        <p:spPr>
          <a:xfrm>
            <a:off x="3091450" y="2163745"/>
            <a:ext cx="3453101" cy="447770"/>
          </a:xfrm>
          <a:prstGeom prst="rect">
            <a:avLst/>
          </a:prstGeom>
        </p:spPr>
      </p:pic>
      <p:sp>
        <p:nvSpPr>
          <p:cNvPr id="7" name="矩形 6"/>
          <p:cNvSpPr/>
          <p:nvPr/>
        </p:nvSpPr>
        <p:spPr>
          <a:xfrm>
            <a:off x="777614" y="2710306"/>
            <a:ext cx="5785947" cy="623248"/>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3"/>
          <a:stretch>
            <a:fillRect/>
          </a:stretch>
        </p:blipFill>
        <p:spPr>
          <a:xfrm>
            <a:off x="3187630" y="4396750"/>
            <a:ext cx="4520462" cy="510635"/>
          </a:xfrm>
          <a:prstGeom prst="rect">
            <a:avLst/>
          </a:prstGeom>
        </p:spPr>
      </p:pic>
      <p:sp>
        <p:nvSpPr>
          <p:cNvPr id="9" name="矩形 8"/>
          <p:cNvSpPr/>
          <p:nvPr/>
        </p:nvSpPr>
        <p:spPr>
          <a:xfrm>
            <a:off x="683568" y="4464921"/>
            <a:ext cx="2427863" cy="300082"/>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最终超图学习的目标公式</a:t>
            </a:r>
          </a:p>
        </p:txBody>
      </p:sp>
      <p:sp>
        <p:nvSpPr>
          <p:cNvPr id="10" name="矩形 9"/>
          <p:cNvSpPr/>
          <p:nvPr/>
        </p:nvSpPr>
        <p:spPr>
          <a:xfrm>
            <a:off x="1055744" y="2814449"/>
            <a:ext cx="1792705" cy="507831"/>
          </a:xfrm>
          <a:prstGeom prst="rect">
            <a:avLst/>
          </a:prstGeom>
        </p:spPr>
        <p:txBody>
          <a:bodyPr wrap="square">
            <a:spAutoFit/>
          </a:bodyPr>
          <a:lstStyle/>
          <a:p>
            <a:pPr algn="ctr"/>
            <a:r>
              <a:rPr lang="zh-CN" altLang="en-US" sz="1350" dirty="0">
                <a:latin typeface="微软雅黑" panose="020B0503020204020204" pitchFamily="34" charset="-122"/>
                <a:ea typeface="微软雅黑" panose="020B0503020204020204" pitchFamily="34" charset="-122"/>
                <a:cs typeface="Times New Roman" panose="02020603050405020304" pitchFamily="18" charset="0"/>
              </a:rPr>
              <a:t>有标签数据的经验性损失</a:t>
            </a:r>
          </a:p>
        </p:txBody>
      </p:sp>
      <p:pic>
        <p:nvPicPr>
          <p:cNvPr id="11" name="图片 10"/>
          <p:cNvPicPr>
            <a:picLocks noChangeAspect="1"/>
          </p:cNvPicPr>
          <p:nvPr/>
        </p:nvPicPr>
        <p:blipFill>
          <a:blip r:embed="rId4"/>
          <a:stretch>
            <a:fillRect/>
          </a:stretch>
        </p:blipFill>
        <p:spPr>
          <a:xfrm>
            <a:off x="3091450" y="2839757"/>
            <a:ext cx="2742411" cy="422326"/>
          </a:xfrm>
          <a:prstGeom prst="rect">
            <a:avLst/>
          </a:prstGeom>
        </p:spPr>
      </p:pic>
      <p:sp>
        <p:nvSpPr>
          <p:cNvPr id="12" name="矩形 11"/>
          <p:cNvSpPr/>
          <p:nvPr/>
        </p:nvSpPr>
        <p:spPr>
          <a:xfrm>
            <a:off x="859669" y="2059303"/>
            <a:ext cx="5737469" cy="1226608"/>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3" name="矩形 12"/>
          <p:cNvSpPr/>
          <p:nvPr/>
        </p:nvSpPr>
        <p:spPr>
          <a:xfrm>
            <a:off x="777614" y="4370432"/>
            <a:ext cx="7332284" cy="7147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sp>
        <p:nvSpPr>
          <p:cNvPr id="14" name="矩形 13"/>
          <p:cNvSpPr/>
          <p:nvPr/>
        </p:nvSpPr>
        <p:spPr>
          <a:xfrm>
            <a:off x="1113753" y="3396739"/>
            <a:ext cx="1762712" cy="300082"/>
          </a:xfrm>
          <a:prstGeom prst="rect">
            <a:avLst/>
          </a:prstGeom>
        </p:spPr>
        <p:txBody>
          <a:bodyPr wrap="square">
            <a:spAutoFit/>
          </a:bodyPr>
          <a:lstStyle/>
          <a:p>
            <a:pPr algn="ctr"/>
            <a:r>
              <a:rPr lang="zh-CN" altLang="en-US" sz="135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平滑数据之间的关系</a:t>
            </a:r>
            <a:endParaRPr lang="zh-CN" altLang="en-US" sz="135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5"/>
          <a:stretch>
            <a:fillRect/>
          </a:stretch>
        </p:blipFill>
        <p:spPr>
          <a:xfrm>
            <a:off x="1113753" y="3621288"/>
            <a:ext cx="5680618" cy="680534"/>
          </a:xfrm>
          <a:prstGeom prst="rect">
            <a:avLst/>
          </a:prstGeom>
        </p:spPr>
      </p:pic>
      <p:sp>
        <p:nvSpPr>
          <p:cNvPr id="16" name="矩形 15"/>
          <p:cNvSpPr/>
          <p:nvPr/>
        </p:nvSpPr>
        <p:spPr>
          <a:xfrm>
            <a:off x="940117" y="3325515"/>
            <a:ext cx="6954501" cy="973445"/>
          </a:xfrm>
          <a:prstGeom prst="rect">
            <a:avLst/>
          </a:prstGeom>
          <a:solidFill>
            <a:schemeClr val="bg1">
              <a:alpha val="8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cs typeface="Times New Roman" panose="02020603050405020304" pitchFamily="18" charset="0"/>
            </a:endParaRPr>
          </a:p>
        </p:txBody>
      </p:sp>
      <p:pic>
        <p:nvPicPr>
          <p:cNvPr id="17" name="Picture 2" descr="D:\Dropbox\Presentation\m_20150421_BRIC_GroupMeeting\Figure\hypergraph_sample1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91248" y="2025526"/>
            <a:ext cx="1723968" cy="1799718"/>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0"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1"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2"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3"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4"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5" name="直接连接符 24">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2776" y="5655797"/>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40099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www.chinaccm.com/ContentImage/ArticalImages/2015/05/20/20150520093144/0932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80" y="908720"/>
            <a:ext cx="5670540" cy="1563801"/>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4"/>
          <a:stretch>
            <a:fillRect/>
          </a:stretch>
        </p:blipFill>
        <p:spPr>
          <a:xfrm>
            <a:off x="5889848" y="1069357"/>
            <a:ext cx="3146648" cy="1565528"/>
          </a:xfrm>
          <a:prstGeom prst="rect">
            <a:avLst/>
          </a:prstGeom>
        </p:spPr>
      </p:pic>
      <p:sp>
        <p:nvSpPr>
          <p:cNvPr id="17" name="矩形 16"/>
          <p:cNvSpPr/>
          <p:nvPr/>
        </p:nvSpPr>
        <p:spPr bwMode="auto">
          <a:xfrm>
            <a:off x="1619672" y="1317051"/>
            <a:ext cx="1008112" cy="1008112"/>
          </a:xfrm>
          <a:prstGeom prst="rect">
            <a:avLst/>
          </a:prstGeom>
          <a:noFill/>
          <a:ln w="5715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bwMode="auto">
          <a:xfrm>
            <a:off x="539552" y="2767313"/>
            <a:ext cx="3600400" cy="1224136"/>
          </a:xfrm>
          <a:prstGeom prst="rect">
            <a:avLst/>
          </a:prstGeom>
          <a:noFill/>
          <a:ln w="57150" algn="ctr">
            <a:solidFill>
              <a:schemeClr val="tx1"/>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r>
              <a:rPr lang="zh-CN" altLang="en-US" sz="2400" dirty="0" smtClean="0">
                <a:latin typeface="微软雅黑" panose="020B0503020204020204" pitchFamily="34" charset="-122"/>
                <a:ea typeface="微软雅黑" panose="020B0503020204020204" pitchFamily="34" charset="-122"/>
              </a:rPr>
              <a:t>制造过程</a:t>
            </a:r>
            <a:r>
              <a:rPr lang="zh-CN" altLang="en-US" sz="2400" dirty="0" smtClean="0">
                <a:solidFill>
                  <a:srgbClr val="FF0000"/>
                </a:solidFill>
                <a:latin typeface="微软雅黑" panose="020B0503020204020204" pitchFamily="34" charset="-122"/>
                <a:ea typeface="微软雅黑" panose="020B0503020204020204" pitchFamily="34" charset="-122"/>
              </a:rPr>
              <a:t>智能化</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加快智能检测监管体系建设，提高智能化水平</a:t>
            </a:r>
          </a:p>
        </p:txBody>
      </p:sp>
      <p:pic>
        <p:nvPicPr>
          <p:cNvPr id="19" name="Picture 14" descr="http://images.ofweek.com/Upload/News/2018-03/15/nick/152107754894402794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6679" y="2783615"/>
            <a:ext cx="1890987" cy="11915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http://www.lxt-j.com/news/pics/20160728/201607281469699236410.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3327" y="2783615"/>
            <a:ext cx="1923104" cy="11920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http://pic1.183read.com/data/magazine/64/30664/77/611677/article_images/8ccd82a2239cd0f3eb3f4238c4f33fd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6116" y="4095420"/>
            <a:ext cx="2079607" cy="12886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0" descr="http://cc.n8n8.cn/u/1/2017/03/01/89854c8c5b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71040" y="4124746"/>
            <a:ext cx="2110463" cy="1288644"/>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bwMode="auto">
          <a:xfrm>
            <a:off x="4996031" y="4095420"/>
            <a:ext cx="3600400" cy="1224136"/>
          </a:xfrm>
          <a:prstGeom prst="rect">
            <a:avLst/>
          </a:prstGeom>
          <a:noFill/>
          <a:ln w="57150" algn="ctr">
            <a:solidFill>
              <a:schemeClr val="tx1"/>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r>
              <a:rPr lang="zh-CN" altLang="en-US" sz="2400" dirty="0">
                <a:latin typeface="微软雅黑" panose="020B0503020204020204" pitchFamily="34" charset="-122"/>
                <a:ea typeface="微软雅黑" panose="020B0503020204020204" pitchFamily="34" charset="-122"/>
              </a:rPr>
              <a:t>深化互联网在制造领域的</a:t>
            </a:r>
            <a:r>
              <a:rPr lang="zh-CN" altLang="en-US" sz="2400" dirty="0" smtClean="0">
                <a:latin typeface="微软雅黑" panose="020B0503020204020204" pitchFamily="34" charset="-122"/>
                <a:ea typeface="微软雅黑" panose="020B0503020204020204" pitchFamily="34" charset="-122"/>
              </a:rPr>
              <a:t>应用，</a:t>
            </a:r>
            <a:r>
              <a:rPr lang="zh-CN" altLang="en-US" sz="2400" dirty="0">
                <a:latin typeface="微软雅黑" panose="020B0503020204020204" pitchFamily="34" charset="-122"/>
                <a:ea typeface="微软雅黑" panose="020B0503020204020204" pitchFamily="34" charset="-122"/>
              </a:rPr>
              <a:t>互联网与制造业融合发展</a:t>
            </a:r>
          </a:p>
        </p:txBody>
      </p:sp>
      <p:sp>
        <p:nvSpPr>
          <p:cNvPr id="28" name="AutoShape 20"/>
          <p:cNvSpPr>
            <a:spLocks noChangeArrowheads="1"/>
          </p:cNvSpPr>
          <p:nvPr/>
        </p:nvSpPr>
        <p:spPr bwMode="auto">
          <a:xfrm>
            <a:off x="1" y="5648794"/>
            <a:ext cx="9136744" cy="843509"/>
          </a:xfrm>
          <a:prstGeom prst="rect">
            <a:avLst/>
          </a:prstGeom>
          <a:solidFill>
            <a:srgbClr val="FFFFFF"/>
          </a:solidFill>
          <a:ln w="57150">
            <a:solidFill>
              <a:srgbClr val="74348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lnSpc>
                <a:spcPts val="3000"/>
              </a:lnSpc>
              <a:defRPr/>
            </a:pPr>
            <a:r>
              <a:rPr lang="zh-CN" altLang="en-US" sz="2400" b="1" kern="0" noProof="0" dirty="0" smtClean="0">
                <a:latin typeface="Times New Roman" panose="02020603050405020304" pitchFamily="18" charset="0"/>
                <a:ea typeface="微软雅黑" panose="020B0503020204020204" pitchFamily="34" charset="-122"/>
              </a:rPr>
              <a:t>互联网与工业紧密结合，进一步实现制造智能化</a:t>
            </a:r>
            <a:endParaRPr kumimoji="0" lang="zh-CN" altLang="en-US" sz="2400" b="1" i="0" u="none" strike="noStrike" kern="0" cap="none" spc="0" normalizeH="0" noProof="0" dirty="0">
              <a:ln>
                <a:noFill/>
              </a:ln>
              <a:effectLst/>
              <a:uLnTx/>
              <a:uFillTx/>
              <a:latin typeface="Times New Roman" panose="02020603050405020304" pitchFamily="18" charset="0"/>
              <a:ea typeface="微软雅黑" panose="020B0503020204020204" pitchFamily="34" charset="-122"/>
            </a:endParaRPr>
          </a:p>
        </p:txBody>
      </p:sp>
      <p:sp>
        <p:nvSpPr>
          <p:cNvPr id="30" name="矩形 29"/>
          <p:cNvSpPr/>
          <p:nvPr/>
        </p:nvSpPr>
        <p:spPr bwMode="auto">
          <a:xfrm>
            <a:off x="-7256" y="2185890"/>
            <a:ext cx="9144000" cy="1872208"/>
          </a:xfrm>
          <a:prstGeom prst="rect">
            <a:avLst/>
          </a:prstGeom>
          <a:solidFill>
            <a:schemeClr val="bg1"/>
          </a:solidFill>
          <a:ln w="57150" algn="ctr">
            <a:solidFill>
              <a:srgbClr val="743481"/>
            </a:solidFill>
            <a:miter lim="800000"/>
            <a:headEnd/>
            <a:tailEnd/>
          </a:ln>
          <a:effectLst/>
        </p:spPr>
        <p:txBody>
          <a:bodyPr lIns="91446" tIns="91446" rIns="91446" bIns="91446" rtlCol="0" anchor="ctr"/>
          <a:lstStyle/>
          <a:p>
            <a:pPr algn="ctr"/>
            <a:r>
              <a:rPr lang="zh-CN" altLang="en-US" sz="2600" b="1" dirty="0" smtClean="0">
                <a:solidFill>
                  <a:srgbClr val="743481"/>
                </a:solidFill>
                <a:latin typeface="微软雅黑" panose="020B0503020204020204" pitchFamily="34" charset="-122"/>
                <a:ea typeface="微软雅黑" panose="020B0503020204020204" pitchFamily="34" charset="-122"/>
              </a:rPr>
              <a:t>互联网打破传统工业封闭</a:t>
            </a:r>
            <a:r>
              <a:rPr lang="zh-CN" altLang="en-US" sz="2600" b="1" dirty="0">
                <a:solidFill>
                  <a:srgbClr val="743481"/>
                </a:solidFill>
                <a:latin typeface="微软雅黑" panose="020B0503020204020204" pitchFamily="34" charset="-122"/>
                <a:ea typeface="微软雅黑" panose="020B0503020204020204" pitchFamily="34" charset="-122"/>
              </a:rPr>
              <a:t>可信的制造环境， </a:t>
            </a:r>
            <a:br>
              <a:rPr lang="zh-CN" altLang="en-US" sz="2600" b="1" dirty="0">
                <a:solidFill>
                  <a:srgbClr val="743481"/>
                </a:solidFill>
                <a:latin typeface="微软雅黑" panose="020B0503020204020204" pitchFamily="34" charset="-122"/>
                <a:ea typeface="微软雅黑" panose="020B0503020204020204" pitchFamily="34" charset="-122"/>
              </a:rPr>
            </a:br>
            <a:r>
              <a:rPr lang="zh-CN" altLang="en-US" sz="2600" b="1" dirty="0" smtClean="0">
                <a:solidFill>
                  <a:srgbClr val="743481"/>
                </a:solidFill>
                <a:latin typeface="微软雅黑" panose="020B0503020204020204" pitchFamily="34" charset="-122"/>
                <a:ea typeface="微软雅黑" panose="020B0503020204020204" pitchFamily="34" charset="-122"/>
              </a:rPr>
              <a:t>病毒等安全</a:t>
            </a:r>
            <a:r>
              <a:rPr lang="zh-CN" altLang="en-US" sz="2600" b="1" dirty="0">
                <a:solidFill>
                  <a:srgbClr val="743481"/>
                </a:solidFill>
                <a:latin typeface="微软雅黑" panose="020B0503020204020204" pitchFamily="34" charset="-122"/>
                <a:ea typeface="微软雅黑" panose="020B0503020204020204" pitchFamily="34" charset="-122"/>
              </a:rPr>
              <a:t>风险</a:t>
            </a:r>
            <a:r>
              <a:rPr lang="zh-CN" altLang="en-US" sz="2600" b="1" dirty="0" smtClean="0">
                <a:solidFill>
                  <a:srgbClr val="743481"/>
                </a:solidFill>
                <a:latin typeface="微软雅黑" panose="020B0503020204020204" pitchFamily="34" charset="-122"/>
                <a:ea typeface="微软雅黑" panose="020B0503020204020204" pitchFamily="34" charset="-122"/>
              </a:rPr>
              <a:t>对关键信息基础设施的</a:t>
            </a:r>
            <a:r>
              <a:rPr lang="zh-CN" altLang="en-US" sz="2600" b="1" dirty="0">
                <a:solidFill>
                  <a:srgbClr val="743481"/>
                </a:solidFill>
                <a:latin typeface="微软雅黑" panose="020B0503020204020204" pitchFamily="34" charset="-122"/>
                <a:ea typeface="微软雅黑" panose="020B0503020204020204" pitchFamily="34" charset="-122"/>
              </a:rPr>
              <a:t>威胁日益加剧 </a:t>
            </a:r>
            <a:endParaRPr lang="zh-CN" altLang="en-US" sz="26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solidFill>
                <a:latin typeface="方正风雅宋简体" panose="02000000000000000000" pitchFamily="2" charset="-122"/>
                <a:ea typeface="方正风雅宋简体" panose="02000000000000000000" pitchFamily="2" charset="-122"/>
              </a:rPr>
              <a:t>背景</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31"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研究现状</a:t>
            </a:r>
          </a:p>
        </p:txBody>
      </p:sp>
      <p:sp>
        <p:nvSpPr>
          <p:cNvPr id="32"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33"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4"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5"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6" name="直接连接符 35">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88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5445224"/>
            <a:ext cx="9124499" cy="770268"/>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超图学习</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83568" y="1124744"/>
            <a:ext cx="7880075" cy="3528392"/>
          </a:xfrm>
          <a:prstGeom prst="rect">
            <a:avLst/>
          </a:prstGeom>
        </p:spPr>
      </p:pic>
      <p:sp>
        <p:nvSpPr>
          <p:cNvPr id="4"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7"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8"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9"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0"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1" name="直接连接符 10">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207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80528" y="1052736"/>
            <a:ext cx="9431118" cy="3981112"/>
            <a:chOff x="251189" y="1124755"/>
            <a:chExt cx="11801018" cy="5485105"/>
          </a:xfrm>
        </p:grpSpPr>
        <p:sp>
          <p:nvSpPr>
            <p:cNvPr id="54" name="TextBox 151"/>
            <p:cNvSpPr txBox="1"/>
            <p:nvPr/>
          </p:nvSpPr>
          <p:spPr bwMode="auto">
            <a:xfrm>
              <a:off x="251189" y="3019264"/>
              <a:ext cx="1761067" cy="359015"/>
            </a:xfrm>
            <a:prstGeom prst="rect">
              <a:avLst/>
            </a:prstGeom>
            <a:noFill/>
          </p:spPr>
          <p:txBody>
            <a:bodyPr lIns="91443" tIns="45723" rIns="91443" bIns="45723">
              <a:spAutoFit/>
            </a:bodyPr>
            <a:lstStyle/>
            <a:p>
              <a:pPr algn="ctr">
                <a:defRPr/>
              </a:pPr>
              <a:r>
                <a:rPr lang="zh-CN" altLang="en-US" sz="1733" b="1" dirty="0">
                  <a:solidFill>
                    <a:schemeClr val="bg1">
                      <a:lumMod val="50000"/>
                    </a:schemeClr>
                  </a:solidFill>
                  <a:latin typeface="+mj-ea"/>
                  <a:ea typeface="+mj-ea"/>
                  <a:cs typeface="Microsoft YaHei" charset="-122"/>
                </a:rPr>
                <a:t>浏览器</a:t>
              </a:r>
              <a:endParaRPr lang="en-US" sz="1733" b="1" dirty="0">
                <a:solidFill>
                  <a:schemeClr val="bg1">
                    <a:lumMod val="50000"/>
                  </a:schemeClr>
                </a:solidFill>
                <a:latin typeface="+mj-ea"/>
                <a:ea typeface="+mj-ea"/>
                <a:cs typeface="Microsoft YaHei" charset="-122"/>
              </a:endParaRPr>
            </a:p>
          </p:txBody>
        </p:sp>
        <p:cxnSp>
          <p:nvCxnSpPr>
            <p:cNvPr id="55" name="Straight Arrow Connector 134"/>
            <p:cNvCxnSpPr/>
            <p:nvPr/>
          </p:nvCxnSpPr>
          <p:spPr bwMode="auto">
            <a:xfrm flipV="1">
              <a:off x="2186701" y="3813041"/>
              <a:ext cx="4545608" cy="3"/>
            </a:xfrm>
            <a:prstGeom prst="straightConnector1">
              <a:avLst/>
            </a:prstGeom>
            <a:ln w="34925" cmpd="sng">
              <a:solidFill>
                <a:schemeClr val="bg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137"/>
            <p:cNvCxnSpPr/>
            <p:nvPr/>
          </p:nvCxnSpPr>
          <p:spPr bwMode="auto">
            <a:xfrm>
              <a:off x="9671983" y="3813041"/>
              <a:ext cx="1067429" cy="0"/>
            </a:xfrm>
            <a:prstGeom prst="straightConnector1">
              <a:avLst/>
            </a:prstGeom>
            <a:ln w="25400" cmpd="sng">
              <a:solidFill>
                <a:schemeClr val="bg1">
                  <a:lumMod val="8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137"/>
            <p:cNvCxnSpPr/>
            <p:nvPr/>
          </p:nvCxnSpPr>
          <p:spPr bwMode="auto">
            <a:xfrm>
              <a:off x="9665795" y="4008183"/>
              <a:ext cx="1067429" cy="7493"/>
            </a:xfrm>
            <a:prstGeom prst="straightConnector1">
              <a:avLst/>
            </a:prstGeom>
            <a:ln w="25400" cmpd="sng">
              <a:solidFill>
                <a:schemeClr val="bg1">
                  <a:lumMod val="85000"/>
                </a:schemeClr>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137"/>
            <p:cNvCxnSpPr/>
            <p:nvPr/>
          </p:nvCxnSpPr>
          <p:spPr bwMode="auto">
            <a:xfrm flipV="1">
              <a:off x="2220409" y="3997368"/>
              <a:ext cx="4459608" cy="7696"/>
            </a:xfrm>
            <a:prstGeom prst="straightConnector1">
              <a:avLst/>
            </a:prstGeom>
            <a:ln w="34925" cmpd="sng">
              <a:solidFill>
                <a:srgbClr val="D04F2B"/>
              </a:solidFill>
              <a:headEnd type="arrow" w="med" len="med"/>
              <a:tailEnd type="none"/>
            </a:ln>
            <a:effectLst/>
          </p:spPr>
          <p:style>
            <a:lnRef idx="2">
              <a:schemeClr val="accent1"/>
            </a:lnRef>
            <a:fillRef idx="0">
              <a:schemeClr val="accent1"/>
            </a:fillRef>
            <a:effectRef idx="1">
              <a:schemeClr val="accent1"/>
            </a:effectRef>
            <a:fontRef idx="minor">
              <a:schemeClr val="tx1"/>
            </a:fontRef>
          </p:style>
        </p:cxnSp>
        <p:pic>
          <p:nvPicPr>
            <p:cNvPr id="59" name="图片 58"/>
            <p:cNvPicPr>
              <a:picLocks noChangeAspect="1"/>
            </p:cNvPicPr>
            <p:nvPr/>
          </p:nvPicPr>
          <p:blipFill rotWithShape="1">
            <a:blip r:embed="rId3" cstate="email">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p:blipFill>
          <p:spPr>
            <a:xfrm>
              <a:off x="10784878" y="3179101"/>
              <a:ext cx="869033" cy="1569923"/>
            </a:xfrm>
            <a:prstGeom prst="rect">
              <a:avLst/>
            </a:prstGeom>
            <a:solidFill>
              <a:schemeClr val="bg1"/>
            </a:solidFill>
          </p:spPr>
        </p:pic>
        <p:sp>
          <p:nvSpPr>
            <p:cNvPr id="60" name="TextBox 120"/>
            <p:cNvSpPr txBox="1"/>
            <p:nvPr/>
          </p:nvSpPr>
          <p:spPr bwMode="auto">
            <a:xfrm>
              <a:off x="10386583" y="2337033"/>
              <a:ext cx="1665624" cy="918959"/>
            </a:xfrm>
            <a:prstGeom prst="rect">
              <a:avLst/>
            </a:prstGeom>
            <a:noFill/>
            <a:ln>
              <a:noFill/>
            </a:ln>
          </p:spPr>
          <p:txBody>
            <a:bodyPr wrap="square" lIns="91443" tIns="45723" rIns="91443" bIns="45723">
              <a:spAutoFit/>
            </a:bodyPr>
            <a:lstStyle/>
            <a:p>
              <a:pPr algn="ctr">
                <a:defRPr/>
              </a:pPr>
              <a:r>
                <a:rPr lang="zh-CN" altLang="en-US" sz="1867" b="1" dirty="0" smtClean="0">
                  <a:solidFill>
                    <a:schemeClr val="bg1">
                      <a:lumMod val="50000"/>
                    </a:schemeClr>
                  </a:solidFill>
                  <a:latin typeface="+mj-ea"/>
                  <a:ea typeface="+mj-ea"/>
                  <a:cs typeface="Microsoft YaHei" charset="-122"/>
                </a:rPr>
                <a:t>安全监控模块</a:t>
              </a:r>
              <a:endParaRPr lang="en-US" sz="1867" b="1" dirty="0">
                <a:solidFill>
                  <a:schemeClr val="bg1">
                    <a:lumMod val="50000"/>
                  </a:schemeClr>
                </a:solidFill>
                <a:latin typeface="+mj-ea"/>
                <a:ea typeface="+mj-ea"/>
                <a:cs typeface="Microsoft YaHei" charset="-122"/>
              </a:endParaRPr>
            </a:p>
          </p:txBody>
        </p:sp>
        <p:sp>
          <p:nvSpPr>
            <p:cNvPr id="61" name="TextBox 151"/>
            <p:cNvSpPr txBox="1"/>
            <p:nvPr/>
          </p:nvSpPr>
          <p:spPr bwMode="auto">
            <a:xfrm>
              <a:off x="310029" y="4273885"/>
              <a:ext cx="1761067" cy="359015"/>
            </a:xfrm>
            <a:prstGeom prst="rect">
              <a:avLst/>
            </a:prstGeom>
            <a:noFill/>
          </p:spPr>
          <p:txBody>
            <a:bodyPr lIns="91443" tIns="45723" rIns="91443" bIns="45723">
              <a:spAutoFit/>
            </a:bodyPr>
            <a:lstStyle/>
            <a:p>
              <a:pPr algn="ctr">
                <a:defRPr/>
              </a:pPr>
              <a:r>
                <a:rPr lang="zh-CN" altLang="en-US" sz="1733" b="1" dirty="0">
                  <a:solidFill>
                    <a:schemeClr val="bg1">
                      <a:lumMod val="50000"/>
                    </a:schemeClr>
                  </a:solidFill>
                  <a:latin typeface="+mj-ea"/>
                  <a:ea typeface="+mj-ea"/>
                  <a:cs typeface="Microsoft YaHei" charset="-122"/>
                </a:rPr>
                <a:t>移动</a:t>
              </a:r>
              <a:r>
                <a:rPr lang="en-US" altLang="zh-CN" sz="1733" b="1" dirty="0">
                  <a:solidFill>
                    <a:schemeClr val="bg1">
                      <a:lumMod val="50000"/>
                    </a:schemeClr>
                  </a:solidFill>
                  <a:latin typeface="+mj-ea"/>
                  <a:ea typeface="+mj-ea"/>
                  <a:cs typeface="Microsoft YaHei" charset="-122"/>
                </a:rPr>
                <a:t>App</a:t>
              </a:r>
              <a:endParaRPr lang="en-US" sz="1733" b="1" dirty="0">
                <a:solidFill>
                  <a:schemeClr val="bg1">
                    <a:lumMod val="50000"/>
                  </a:schemeClr>
                </a:solidFill>
                <a:latin typeface="+mj-ea"/>
                <a:ea typeface="+mj-ea"/>
                <a:cs typeface="Microsoft YaHei" charset="-122"/>
              </a:endParaRPr>
            </a:p>
          </p:txBody>
        </p:sp>
        <p:grpSp>
          <p:nvGrpSpPr>
            <p:cNvPr id="63" name="Group 27"/>
            <p:cNvGrpSpPr/>
            <p:nvPr/>
          </p:nvGrpSpPr>
          <p:grpSpPr>
            <a:xfrm>
              <a:off x="719405" y="1594549"/>
              <a:ext cx="4416489" cy="1952086"/>
              <a:chOff x="539552" y="1195905"/>
              <a:chExt cx="3312367" cy="1464065"/>
            </a:xfrm>
          </p:grpSpPr>
          <p:cxnSp>
            <p:nvCxnSpPr>
              <p:cNvPr id="65" name="直接箭头连接符 45"/>
              <p:cNvCxnSpPr/>
              <p:nvPr/>
            </p:nvCxnSpPr>
            <p:spPr>
              <a:xfrm flipV="1">
                <a:off x="1457764" y="2085016"/>
                <a:ext cx="653653" cy="574954"/>
              </a:xfrm>
              <a:prstGeom prst="straightConnector1">
                <a:avLst/>
              </a:prstGeom>
              <a:ln>
                <a:solidFill>
                  <a:srgbClr val="7F7F7F"/>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6" name="Freeform 15"/>
              <p:cNvSpPr>
                <a:spLocks noEditPoints="1" noChangeArrowheads="1"/>
              </p:cNvSpPr>
              <p:nvPr/>
            </p:nvSpPr>
            <p:spPr bwMode="auto">
              <a:xfrm>
                <a:off x="539552" y="1275952"/>
                <a:ext cx="319709" cy="376076"/>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4"/>
                  <a:gd name="T148" fmla="*/ 0 h 97"/>
                  <a:gd name="T149" fmla="*/ 74 w 74"/>
                  <a:gd name="T150" fmla="*/ 97 h 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953496"/>
              </a:solidFill>
              <a:ln>
                <a:noFill/>
              </a:ln>
            </p:spPr>
            <p:txBody>
              <a:bodyPr/>
              <a:lstStyle/>
              <a:p>
                <a:pPr>
                  <a:defRPr/>
                </a:pPr>
                <a:endParaRPr lang="zh-CN" altLang="zh-CN" sz="1467" dirty="0">
                  <a:solidFill>
                    <a:schemeClr val="bg1">
                      <a:lumMod val="50000"/>
                    </a:schemeClr>
                  </a:solidFill>
                  <a:latin typeface="+mj-ea"/>
                  <a:ea typeface="+mj-ea"/>
                  <a:cs typeface="Microsoft YaHei" charset="-122"/>
                  <a:sym typeface="宋体" panose="02010600030101010101" pitchFamily="2" charset="-122"/>
                </a:endParaRPr>
              </a:p>
            </p:txBody>
          </p:sp>
          <p:sp>
            <p:nvSpPr>
              <p:cNvPr id="67" name="矩形 66"/>
              <p:cNvSpPr/>
              <p:nvPr/>
            </p:nvSpPr>
            <p:spPr>
              <a:xfrm>
                <a:off x="927458" y="1195905"/>
                <a:ext cx="2098801" cy="434584"/>
              </a:xfrm>
              <a:prstGeom prst="rect">
                <a:avLst/>
              </a:prstGeom>
              <a:ln>
                <a:noFill/>
              </a:ln>
            </p:spPr>
            <p:txBody>
              <a:bodyPr wrap="square">
                <a:spAutoFit/>
              </a:bodyPr>
              <a:lstStyle/>
              <a:p>
                <a:r>
                  <a:rPr lang="zh-CN" altLang="en-US" sz="2133" dirty="0">
                    <a:solidFill>
                      <a:srgbClr val="743481"/>
                    </a:solidFill>
                    <a:latin typeface="+mj-ea"/>
                    <a:ea typeface="+mj-ea"/>
                    <a:cs typeface="微软雅黑" charset="0"/>
                  </a:rPr>
                  <a:t>动态验证</a:t>
                </a:r>
              </a:p>
            </p:txBody>
          </p:sp>
          <p:sp>
            <p:nvSpPr>
              <p:cNvPr id="68" name="Rectangle 4"/>
              <p:cNvSpPr/>
              <p:nvPr/>
            </p:nvSpPr>
            <p:spPr>
              <a:xfrm>
                <a:off x="910860" y="1556359"/>
                <a:ext cx="2941059" cy="555306"/>
              </a:xfrm>
              <a:prstGeom prst="rect">
                <a:avLst/>
              </a:prstGeom>
            </p:spPr>
            <p:txBody>
              <a:bodyPr wrap="square">
                <a:spAutoFit/>
              </a:bodyPr>
              <a:lstStyle/>
              <a:p>
                <a:pPr marL="35094" lvl="1" defTabSz="622191">
                  <a:lnSpc>
                    <a:spcPct val="110000"/>
                  </a:lnSpc>
                  <a:spcBef>
                    <a:spcPct val="0"/>
                  </a:spcBef>
                  <a:spcAft>
                    <a:spcPct val="15000"/>
                  </a:spcAft>
                </a:pPr>
                <a:r>
                  <a:rPr lang="zh-CN" altLang="en-US" sz="1400" dirty="0">
                    <a:latin typeface="+mj-ea"/>
                    <a:ea typeface="+mj-ea"/>
                    <a:cs typeface="Heiti SC Light"/>
                  </a:rPr>
                  <a:t>运行环境验证，以甄别“人”还是“自动化”</a:t>
                </a:r>
                <a:endParaRPr lang="en-US" altLang="zh-CN" sz="1400" dirty="0">
                  <a:latin typeface="+mj-ea"/>
                  <a:ea typeface="+mj-ea"/>
                  <a:cs typeface="Heiti SC Light"/>
                </a:endParaRPr>
              </a:p>
            </p:txBody>
          </p:sp>
        </p:grpSp>
        <p:grpSp>
          <p:nvGrpSpPr>
            <p:cNvPr id="69" name="Group 68"/>
            <p:cNvGrpSpPr/>
            <p:nvPr/>
          </p:nvGrpSpPr>
          <p:grpSpPr>
            <a:xfrm>
              <a:off x="7087164" y="3161523"/>
              <a:ext cx="2204024" cy="1605083"/>
              <a:chOff x="5052713" y="2501694"/>
              <a:chExt cx="2016223" cy="1031789"/>
            </a:xfrm>
          </p:grpSpPr>
          <p:sp>
            <p:nvSpPr>
              <p:cNvPr id="70" name="Rectangle 71"/>
              <p:cNvSpPr/>
              <p:nvPr/>
            </p:nvSpPr>
            <p:spPr>
              <a:xfrm>
                <a:off x="5094502" y="2501694"/>
                <a:ext cx="1974434" cy="1031789"/>
              </a:xfrm>
              <a:prstGeom prst="rect">
                <a:avLst/>
              </a:prstGeom>
              <a:solidFill>
                <a:srgbClr val="74348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bg1">
                      <a:lumMod val="50000"/>
                    </a:schemeClr>
                  </a:solidFill>
                  <a:latin typeface="+mj-ea"/>
                  <a:ea typeface="+mj-ea"/>
                </a:endParaRPr>
              </a:p>
            </p:txBody>
          </p:sp>
          <p:sp>
            <p:nvSpPr>
              <p:cNvPr id="73" name="Freeform 24"/>
              <p:cNvSpPr>
                <a:spLocks noEditPoints="1"/>
              </p:cNvSpPr>
              <p:nvPr/>
            </p:nvSpPr>
            <p:spPr bwMode="auto">
              <a:xfrm>
                <a:off x="5541998" y="2633780"/>
                <a:ext cx="1037610" cy="455399"/>
              </a:xfrm>
              <a:custGeom>
                <a:avLst/>
                <a:gdLst>
                  <a:gd name="T0" fmla="*/ 2147483647 w 1044"/>
                  <a:gd name="T1" fmla="*/ 0 h 309"/>
                  <a:gd name="T2" fmla="*/ 0 w 1044"/>
                  <a:gd name="T3" fmla="*/ 2147483647 h 309"/>
                  <a:gd name="T4" fmla="*/ 2147483647 w 1044"/>
                  <a:gd name="T5" fmla="*/ 2147483647 h 309"/>
                  <a:gd name="T6" fmla="*/ 2147483647 w 1044"/>
                  <a:gd name="T7" fmla="*/ 2147483647 h 309"/>
                  <a:gd name="T8" fmla="*/ 2147483647 w 1044"/>
                  <a:gd name="T9" fmla="*/ 2147483647 h 309"/>
                  <a:gd name="T10" fmla="*/ 2147483647 w 1044"/>
                  <a:gd name="T11" fmla="*/ 2147483647 h 309"/>
                  <a:gd name="T12" fmla="*/ 2147483647 w 1044"/>
                  <a:gd name="T13" fmla="*/ 2147483647 h 309"/>
                  <a:gd name="T14" fmla="*/ 2147483647 w 1044"/>
                  <a:gd name="T15" fmla="*/ 2147483647 h 309"/>
                  <a:gd name="T16" fmla="*/ 2147483647 w 1044"/>
                  <a:gd name="T17" fmla="*/ 2147483647 h 309"/>
                  <a:gd name="T18" fmla="*/ 2147483647 w 1044"/>
                  <a:gd name="T19" fmla="*/ 2147483647 h 309"/>
                  <a:gd name="T20" fmla="*/ 2147483647 w 1044"/>
                  <a:gd name="T21" fmla="*/ 2147483647 h 309"/>
                  <a:gd name="T22" fmla="*/ 2147483647 w 1044"/>
                  <a:gd name="T23" fmla="*/ 2147483647 h 309"/>
                  <a:gd name="T24" fmla="*/ 0 w 1044"/>
                  <a:gd name="T25" fmla="*/ 2147483647 h 309"/>
                  <a:gd name="T26" fmla="*/ 2147483647 w 1044"/>
                  <a:gd name="T27" fmla="*/ 2147483647 h 309"/>
                  <a:gd name="T28" fmla="*/ 2147483647 w 1044"/>
                  <a:gd name="T29" fmla="*/ 2147483647 h 309"/>
                  <a:gd name="T30" fmla="*/ 2147483647 w 1044"/>
                  <a:gd name="T31" fmla="*/ 2147483647 h 309"/>
                  <a:gd name="T32" fmla="*/ 2147483647 w 1044"/>
                  <a:gd name="T33" fmla="*/ 2147483647 h 309"/>
                  <a:gd name="T34" fmla="*/ 2147483647 w 1044"/>
                  <a:gd name="T35" fmla="*/ 2147483647 h 309"/>
                  <a:gd name="T36" fmla="*/ 2147483647 w 1044"/>
                  <a:gd name="T37" fmla="*/ 2147483647 h 309"/>
                  <a:gd name="T38" fmla="*/ 2147483647 w 1044"/>
                  <a:gd name="T39" fmla="*/ 2147483647 h 309"/>
                  <a:gd name="T40" fmla="*/ 2147483647 w 1044"/>
                  <a:gd name="T41" fmla="*/ 2147483647 h 309"/>
                  <a:gd name="T42" fmla="*/ 2147483647 w 1044"/>
                  <a:gd name="T43" fmla="*/ 2147483647 h 309"/>
                  <a:gd name="T44" fmla="*/ 2147483647 w 1044"/>
                  <a:gd name="T45" fmla="*/ 2147483647 h 309"/>
                  <a:gd name="T46" fmla="*/ 2147483647 w 1044"/>
                  <a:gd name="T47" fmla="*/ 2147483647 h 309"/>
                  <a:gd name="T48" fmla="*/ 2147483647 w 1044"/>
                  <a:gd name="T49" fmla="*/ 2147483647 h 309"/>
                  <a:gd name="T50" fmla="*/ 2147483647 w 1044"/>
                  <a:gd name="T51" fmla="*/ 2147483647 h 309"/>
                  <a:gd name="T52" fmla="*/ 2147483647 w 1044"/>
                  <a:gd name="T53" fmla="*/ 2147483647 h 309"/>
                  <a:gd name="T54" fmla="*/ 2147483647 w 1044"/>
                  <a:gd name="T55" fmla="*/ 2147483647 h 309"/>
                  <a:gd name="T56" fmla="*/ 2147483647 w 1044"/>
                  <a:gd name="T57" fmla="*/ 2147483647 h 309"/>
                  <a:gd name="T58" fmla="*/ 2147483647 w 1044"/>
                  <a:gd name="T59" fmla="*/ 2147483647 h 309"/>
                  <a:gd name="T60" fmla="*/ 2147483647 w 1044"/>
                  <a:gd name="T61" fmla="*/ 2147483647 h 309"/>
                  <a:gd name="T62" fmla="*/ 2147483647 w 1044"/>
                  <a:gd name="T63" fmla="*/ 2147483647 h 309"/>
                  <a:gd name="T64" fmla="*/ 2147483647 w 1044"/>
                  <a:gd name="T65" fmla="*/ 2147483647 h 309"/>
                  <a:gd name="T66" fmla="*/ 2147483647 w 1044"/>
                  <a:gd name="T67" fmla="*/ 2147483647 h 309"/>
                  <a:gd name="T68" fmla="*/ 2147483647 w 1044"/>
                  <a:gd name="T69" fmla="*/ 2147483647 h 309"/>
                  <a:gd name="T70" fmla="*/ 2147483647 w 1044"/>
                  <a:gd name="T71" fmla="*/ 2147483647 h 309"/>
                  <a:gd name="T72" fmla="*/ 2147483647 w 1044"/>
                  <a:gd name="T73" fmla="*/ 2147483647 h 309"/>
                  <a:gd name="T74" fmla="*/ 2147483647 w 1044"/>
                  <a:gd name="T75" fmla="*/ 2147483647 h 309"/>
                  <a:gd name="T76" fmla="*/ 2147483647 w 1044"/>
                  <a:gd name="T77" fmla="*/ 2147483647 h 309"/>
                  <a:gd name="T78" fmla="*/ 2147483647 w 1044"/>
                  <a:gd name="T79" fmla="*/ 2147483647 h 309"/>
                  <a:gd name="T80" fmla="*/ 2147483647 w 1044"/>
                  <a:gd name="T81" fmla="*/ 2147483647 h 309"/>
                  <a:gd name="T82" fmla="*/ 2147483647 w 1044"/>
                  <a:gd name="T83" fmla="*/ 2147483647 h 309"/>
                  <a:gd name="T84" fmla="*/ 2147483647 w 1044"/>
                  <a:gd name="T85" fmla="*/ 2147483647 h 309"/>
                  <a:gd name="T86" fmla="*/ 2147483647 w 1044"/>
                  <a:gd name="T87" fmla="*/ 2147483647 h 309"/>
                  <a:gd name="T88" fmla="*/ 2147483647 w 1044"/>
                  <a:gd name="T89" fmla="*/ 2147483647 h 30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44" h="309">
                    <a:moveTo>
                      <a:pt x="1023" y="0"/>
                    </a:moveTo>
                    <a:cubicBezTo>
                      <a:pt x="21" y="0"/>
                      <a:pt x="21" y="0"/>
                      <a:pt x="21" y="0"/>
                    </a:cubicBezTo>
                    <a:cubicBezTo>
                      <a:pt x="9" y="0"/>
                      <a:pt x="0" y="9"/>
                      <a:pt x="0" y="21"/>
                    </a:cubicBezTo>
                    <a:cubicBezTo>
                      <a:pt x="0" y="93"/>
                      <a:pt x="0" y="93"/>
                      <a:pt x="0" y="93"/>
                    </a:cubicBezTo>
                    <a:cubicBezTo>
                      <a:pt x="0" y="105"/>
                      <a:pt x="9" y="115"/>
                      <a:pt x="21" y="115"/>
                    </a:cubicBezTo>
                    <a:cubicBezTo>
                      <a:pt x="1023" y="115"/>
                      <a:pt x="1023" y="115"/>
                      <a:pt x="1023" y="115"/>
                    </a:cubicBezTo>
                    <a:cubicBezTo>
                      <a:pt x="1034" y="115"/>
                      <a:pt x="1044" y="105"/>
                      <a:pt x="1044" y="93"/>
                    </a:cubicBezTo>
                    <a:cubicBezTo>
                      <a:pt x="1044" y="21"/>
                      <a:pt x="1044" y="21"/>
                      <a:pt x="1044" y="21"/>
                    </a:cubicBezTo>
                    <a:cubicBezTo>
                      <a:pt x="1044" y="9"/>
                      <a:pt x="1034" y="0"/>
                      <a:pt x="1023" y="0"/>
                    </a:cubicBezTo>
                    <a:close/>
                    <a:moveTo>
                      <a:pt x="1027" y="105"/>
                    </a:moveTo>
                    <a:cubicBezTo>
                      <a:pt x="20" y="105"/>
                      <a:pt x="20" y="105"/>
                      <a:pt x="20" y="105"/>
                    </a:cubicBezTo>
                    <a:cubicBezTo>
                      <a:pt x="18" y="105"/>
                      <a:pt x="16" y="103"/>
                      <a:pt x="16" y="101"/>
                    </a:cubicBezTo>
                    <a:cubicBezTo>
                      <a:pt x="16" y="99"/>
                      <a:pt x="18" y="97"/>
                      <a:pt x="20" y="97"/>
                    </a:cubicBezTo>
                    <a:cubicBezTo>
                      <a:pt x="1027" y="97"/>
                      <a:pt x="1027" y="97"/>
                      <a:pt x="1027" y="97"/>
                    </a:cubicBezTo>
                    <a:cubicBezTo>
                      <a:pt x="1029" y="97"/>
                      <a:pt x="1031" y="99"/>
                      <a:pt x="1031" y="101"/>
                    </a:cubicBezTo>
                    <a:cubicBezTo>
                      <a:pt x="1031" y="103"/>
                      <a:pt x="1029" y="105"/>
                      <a:pt x="1027" y="105"/>
                    </a:cubicBezTo>
                    <a:close/>
                    <a:moveTo>
                      <a:pt x="1027" y="88"/>
                    </a:moveTo>
                    <a:cubicBezTo>
                      <a:pt x="20" y="88"/>
                      <a:pt x="20" y="88"/>
                      <a:pt x="20" y="88"/>
                    </a:cubicBezTo>
                    <a:cubicBezTo>
                      <a:pt x="18" y="88"/>
                      <a:pt x="16" y="86"/>
                      <a:pt x="16" y="84"/>
                    </a:cubicBezTo>
                    <a:cubicBezTo>
                      <a:pt x="16" y="81"/>
                      <a:pt x="18" y="80"/>
                      <a:pt x="20" y="80"/>
                    </a:cubicBezTo>
                    <a:cubicBezTo>
                      <a:pt x="1027" y="80"/>
                      <a:pt x="1027" y="80"/>
                      <a:pt x="1027" y="80"/>
                    </a:cubicBezTo>
                    <a:cubicBezTo>
                      <a:pt x="1029" y="80"/>
                      <a:pt x="1031" y="81"/>
                      <a:pt x="1031" y="84"/>
                    </a:cubicBezTo>
                    <a:cubicBezTo>
                      <a:pt x="1031" y="86"/>
                      <a:pt x="1029" y="88"/>
                      <a:pt x="1027" y="88"/>
                    </a:cubicBezTo>
                    <a:close/>
                    <a:moveTo>
                      <a:pt x="1023" y="128"/>
                    </a:moveTo>
                    <a:cubicBezTo>
                      <a:pt x="21" y="128"/>
                      <a:pt x="21" y="128"/>
                      <a:pt x="21" y="128"/>
                    </a:cubicBezTo>
                    <a:cubicBezTo>
                      <a:pt x="9" y="128"/>
                      <a:pt x="0" y="138"/>
                      <a:pt x="0" y="150"/>
                    </a:cubicBezTo>
                    <a:cubicBezTo>
                      <a:pt x="0" y="288"/>
                      <a:pt x="0" y="288"/>
                      <a:pt x="0" y="288"/>
                    </a:cubicBezTo>
                    <a:cubicBezTo>
                      <a:pt x="0" y="300"/>
                      <a:pt x="9" y="309"/>
                      <a:pt x="21" y="309"/>
                    </a:cubicBezTo>
                    <a:cubicBezTo>
                      <a:pt x="1023" y="309"/>
                      <a:pt x="1023" y="309"/>
                      <a:pt x="1023" y="309"/>
                    </a:cubicBezTo>
                    <a:cubicBezTo>
                      <a:pt x="1034" y="309"/>
                      <a:pt x="1044" y="300"/>
                      <a:pt x="1044" y="288"/>
                    </a:cubicBezTo>
                    <a:cubicBezTo>
                      <a:pt x="1044" y="150"/>
                      <a:pt x="1044" y="150"/>
                      <a:pt x="1044" y="150"/>
                    </a:cubicBezTo>
                    <a:cubicBezTo>
                      <a:pt x="1044" y="138"/>
                      <a:pt x="1034" y="128"/>
                      <a:pt x="1023" y="128"/>
                    </a:cubicBezTo>
                    <a:close/>
                    <a:moveTo>
                      <a:pt x="392" y="228"/>
                    </a:moveTo>
                    <a:cubicBezTo>
                      <a:pt x="392" y="234"/>
                      <a:pt x="387" y="239"/>
                      <a:pt x="381" y="239"/>
                    </a:cubicBezTo>
                    <a:cubicBezTo>
                      <a:pt x="376" y="239"/>
                      <a:pt x="376" y="239"/>
                      <a:pt x="376" y="239"/>
                    </a:cubicBezTo>
                    <a:cubicBezTo>
                      <a:pt x="370" y="239"/>
                      <a:pt x="366" y="234"/>
                      <a:pt x="366" y="228"/>
                    </a:cubicBezTo>
                    <a:cubicBezTo>
                      <a:pt x="366" y="223"/>
                      <a:pt x="366" y="223"/>
                      <a:pt x="366" y="223"/>
                    </a:cubicBezTo>
                    <a:cubicBezTo>
                      <a:pt x="366" y="217"/>
                      <a:pt x="370" y="212"/>
                      <a:pt x="376" y="212"/>
                    </a:cubicBezTo>
                    <a:cubicBezTo>
                      <a:pt x="381" y="212"/>
                      <a:pt x="381" y="212"/>
                      <a:pt x="381" y="212"/>
                    </a:cubicBezTo>
                    <a:cubicBezTo>
                      <a:pt x="387" y="212"/>
                      <a:pt x="392" y="217"/>
                      <a:pt x="392" y="223"/>
                    </a:cubicBezTo>
                    <a:lnTo>
                      <a:pt x="392" y="228"/>
                    </a:lnTo>
                    <a:close/>
                    <a:moveTo>
                      <a:pt x="438" y="228"/>
                    </a:moveTo>
                    <a:cubicBezTo>
                      <a:pt x="438" y="234"/>
                      <a:pt x="433" y="239"/>
                      <a:pt x="428" y="239"/>
                    </a:cubicBezTo>
                    <a:cubicBezTo>
                      <a:pt x="422" y="239"/>
                      <a:pt x="422" y="239"/>
                      <a:pt x="422" y="239"/>
                    </a:cubicBezTo>
                    <a:cubicBezTo>
                      <a:pt x="416" y="239"/>
                      <a:pt x="412" y="234"/>
                      <a:pt x="412" y="228"/>
                    </a:cubicBezTo>
                    <a:cubicBezTo>
                      <a:pt x="412" y="223"/>
                      <a:pt x="412" y="223"/>
                      <a:pt x="412" y="223"/>
                    </a:cubicBezTo>
                    <a:cubicBezTo>
                      <a:pt x="412" y="217"/>
                      <a:pt x="416" y="212"/>
                      <a:pt x="422" y="212"/>
                    </a:cubicBezTo>
                    <a:cubicBezTo>
                      <a:pt x="428" y="212"/>
                      <a:pt x="428" y="212"/>
                      <a:pt x="428" y="212"/>
                    </a:cubicBezTo>
                    <a:cubicBezTo>
                      <a:pt x="433" y="212"/>
                      <a:pt x="438" y="217"/>
                      <a:pt x="438" y="223"/>
                    </a:cubicBezTo>
                    <a:lnTo>
                      <a:pt x="438" y="228"/>
                    </a:lnTo>
                    <a:close/>
                    <a:moveTo>
                      <a:pt x="484" y="228"/>
                    </a:moveTo>
                    <a:cubicBezTo>
                      <a:pt x="484" y="234"/>
                      <a:pt x="480" y="239"/>
                      <a:pt x="474" y="239"/>
                    </a:cubicBezTo>
                    <a:cubicBezTo>
                      <a:pt x="468" y="239"/>
                      <a:pt x="468" y="239"/>
                      <a:pt x="468" y="239"/>
                    </a:cubicBezTo>
                    <a:cubicBezTo>
                      <a:pt x="463" y="239"/>
                      <a:pt x="458" y="234"/>
                      <a:pt x="458" y="228"/>
                    </a:cubicBezTo>
                    <a:cubicBezTo>
                      <a:pt x="458" y="223"/>
                      <a:pt x="458" y="223"/>
                      <a:pt x="458" y="223"/>
                    </a:cubicBezTo>
                    <a:cubicBezTo>
                      <a:pt x="458" y="217"/>
                      <a:pt x="463" y="212"/>
                      <a:pt x="468" y="212"/>
                    </a:cubicBezTo>
                    <a:cubicBezTo>
                      <a:pt x="474" y="212"/>
                      <a:pt x="474" y="212"/>
                      <a:pt x="474" y="212"/>
                    </a:cubicBezTo>
                    <a:cubicBezTo>
                      <a:pt x="480" y="212"/>
                      <a:pt x="484" y="217"/>
                      <a:pt x="484" y="223"/>
                    </a:cubicBezTo>
                    <a:lnTo>
                      <a:pt x="484" y="228"/>
                    </a:lnTo>
                    <a:close/>
                    <a:moveTo>
                      <a:pt x="530" y="228"/>
                    </a:moveTo>
                    <a:cubicBezTo>
                      <a:pt x="530" y="234"/>
                      <a:pt x="526" y="239"/>
                      <a:pt x="520" y="239"/>
                    </a:cubicBezTo>
                    <a:cubicBezTo>
                      <a:pt x="515" y="239"/>
                      <a:pt x="515" y="239"/>
                      <a:pt x="515" y="239"/>
                    </a:cubicBezTo>
                    <a:cubicBezTo>
                      <a:pt x="509" y="239"/>
                      <a:pt x="504" y="234"/>
                      <a:pt x="504" y="228"/>
                    </a:cubicBezTo>
                    <a:cubicBezTo>
                      <a:pt x="504" y="223"/>
                      <a:pt x="504" y="223"/>
                      <a:pt x="504" y="223"/>
                    </a:cubicBezTo>
                    <a:cubicBezTo>
                      <a:pt x="504" y="217"/>
                      <a:pt x="509" y="212"/>
                      <a:pt x="515" y="212"/>
                    </a:cubicBezTo>
                    <a:cubicBezTo>
                      <a:pt x="520" y="212"/>
                      <a:pt x="520" y="212"/>
                      <a:pt x="520" y="212"/>
                    </a:cubicBezTo>
                    <a:cubicBezTo>
                      <a:pt x="526" y="212"/>
                      <a:pt x="530" y="217"/>
                      <a:pt x="530" y="223"/>
                    </a:cubicBezTo>
                    <a:lnTo>
                      <a:pt x="530" y="228"/>
                    </a:lnTo>
                    <a:close/>
                    <a:moveTo>
                      <a:pt x="577" y="228"/>
                    </a:moveTo>
                    <a:cubicBezTo>
                      <a:pt x="577" y="234"/>
                      <a:pt x="572" y="239"/>
                      <a:pt x="566" y="239"/>
                    </a:cubicBezTo>
                    <a:cubicBezTo>
                      <a:pt x="561" y="239"/>
                      <a:pt x="561" y="239"/>
                      <a:pt x="561" y="239"/>
                    </a:cubicBezTo>
                    <a:cubicBezTo>
                      <a:pt x="555" y="239"/>
                      <a:pt x="550" y="234"/>
                      <a:pt x="550" y="228"/>
                    </a:cubicBezTo>
                    <a:cubicBezTo>
                      <a:pt x="550" y="223"/>
                      <a:pt x="550" y="223"/>
                      <a:pt x="550" y="223"/>
                    </a:cubicBezTo>
                    <a:cubicBezTo>
                      <a:pt x="550" y="217"/>
                      <a:pt x="555" y="212"/>
                      <a:pt x="561" y="212"/>
                    </a:cubicBezTo>
                    <a:cubicBezTo>
                      <a:pt x="566" y="212"/>
                      <a:pt x="566" y="212"/>
                      <a:pt x="566" y="212"/>
                    </a:cubicBezTo>
                    <a:cubicBezTo>
                      <a:pt x="572" y="212"/>
                      <a:pt x="577" y="217"/>
                      <a:pt x="577" y="223"/>
                    </a:cubicBezTo>
                    <a:lnTo>
                      <a:pt x="577" y="228"/>
                    </a:lnTo>
                    <a:close/>
                    <a:moveTo>
                      <a:pt x="844" y="232"/>
                    </a:moveTo>
                    <a:cubicBezTo>
                      <a:pt x="844" y="240"/>
                      <a:pt x="838" y="246"/>
                      <a:pt x="830" y="246"/>
                    </a:cubicBezTo>
                    <a:cubicBezTo>
                      <a:pt x="651" y="246"/>
                      <a:pt x="651" y="246"/>
                      <a:pt x="651" y="246"/>
                    </a:cubicBezTo>
                    <a:cubicBezTo>
                      <a:pt x="643" y="246"/>
                      <a:pt x="637" y="240"/>
                      <a:pt x="637" y="232"/>
                    </a:cubicBezTo>
                    <a:cubicBezTo>
                      <a:pt x="637" y="219"/>
                      <a:pt x="637" y="219"/>
                      <a:pt x="637" y="219"/>
                    </a:cubicBezTo>
                    <a:cubicBezTo>
                      <a:pt x="637" y="211"/>
                      <a:pt x="643" y="205"/>
                      <a:pt x="651" y="205"/>
                    </a:cubicBezTo>
                    <a:cubicBezTo>
                      <a:pt x="830" y="205"/>
                      <a:pt x="830" y="205"/>
                      <a:pt x="830" y="205"/>
                    </a:cubicBezTo>
                    <a:cubicBezTo>
                      <a:pt x="838" y="205"/>
                      <a:pt x="844" y="211"/>
                      <a:pt x="844" y="219"/>
                    </a:cubicBezTo>
                    <a:lnTo>
                      <a:pt x="844" y="232"/>
                    </a:lnTo>
                    <a:close/>
                    <a:moveTo>
                      <a:pt x="960" y="263"/>
                    </a:moveTo>
                    <a:cubicBezTo>
                      <a:pt x="939" y="263"/>
                      <a:pt x="922" y="246"/>
                      <a:pt x="922" y="225"/>
                    </a:cubicBezTo>
                    <a:cubicBezTo>
                      <a:pt x="922" y="205"/>
                      <a:pt x="939" y="188"/>
                      <a:pt x="960" y="188"/>
                    </a:cubicBezTo>
                    <a:cubicBezTo>
                      <a:pt x="980" y="188"/>
                      <a:pt x="997" y="205"/>
                      <a:pt x="997" y="225"/>
                    </a:cubicBezTo>
                    <a:cubicBezTo>
                      <a:pt x="997" y="246"/>
                      <a:pt x="980" y="263"/>
                      <a:pt x="960" y="26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lIns="101608" tIns="50804" rIns="101608" bIns="50804"/>
              <a:lstStyle/>
              <a:p>
                <a:endParaRPr lang="zh-CN" altLang="en-US" sz="3200" dirty="0">
                  <a:solidFill>
                    <a:schemeClr val="bg1">
                      <a:lumMod val="50000"/>
                    </a:schemeClr>
                  </a:solidFill>
                  <a:latin typeface="+mj-ea"/>
                  <a:ea typeface="+mj-ea"/>
                  <a:cs typeface="Microsoft YaHei" charset="-122"/>
                </a:endParaRPr>
              </a:p>
            </p:txBody>
          </p:sp>
          <p:sp>
            <p:nvSpPr>
              <p:cNvPr id="72" name="TextBox 120"/>
              <p:cNvSpPr txBox="1"/>
              <p:nvPr/>
            </p:nvSpPr>
            <p:spPr bwMode="auto">
              <a:xfrm>
                <a:off x="5052713" y="3182031"/>
                <a:ext cx="2016223" cy="281740"/>
              </a:xfrm>
              <a:prstGeom prst="rect">
                <a:avLst/>
              </a:prstGeom>
              <a:noFill/>
            </p:spPr>
            <p:txBody>
              <a:bodyPr wrap="square" lIns="91447" tIns="45724" rIns="91447" bIns="45724">
                <a:spAutoFit/>
              </a:bodyPr>
              <a:lstStyle/>
              <a:p>
                <a:pPr algn="ctr">
                  <a:defRPr/>
                </a:pPr>
                <a:r>
                  <a:rPr lang="zh-CN" altLang="en-US" sz="1467" b="1" dirty="0" smtClean="0">
                    <a:solidFill>
                      <a:schemeClr val="bg1"/>
                    </a:solidFill>
                    <a:latin typeface="+mj-ea"/>
                    <a:ea typeface="+mj-ea"/>
                    <a:cs typeface="微软雅黑" charset="0"/>
                  </a:rPr>
                  <a:t>验证服务器</a:t>
                </a:r>
                <a:endParaRPr lang="en-US" sz="1467" b="1" dirty="0">
                  <a:solidFill>
                    <a:schemeClr val="bg1"/>
                  </a:solidFill>
                  <a:latin typeface="+mj-ea"/>
                  <a:ea typeface="+mj-ea"/>
                  <a:cs typeface="微软雅黑" charset="0"/>
                </a:endParaRPr>
              </a:p>
            </p:txBody>
          </p:sp>
        </p:grpSp>
        <p:grpSp>
          <p:nvGrpSpPr>
            <p:cNvPr id="75" name="Group 26"/>
            <p:cNvGrpSpPr/>
            <p:nvPr/>
          </p:nvGrpSpPr>
          <p:grpSpPr>
            <a:xfrm>
              <a:off x="5327915" y="1124755"/>
              <a:ext cx="5092008" cy="2352901"/>
              <a:chOff x="3995936" y="843558"/>
              <a:chExt cx="2952328" cy="1764676"/>
            </a:xfrm>
          </p:grpSpPr>
          <p:cxnSp>
            <p:nvCxnSpPr>
              <p:cNvPr id="76" name="直接箭头连接符 51"/>
              <p:cNvCxnSpPr/>
              <p:nvPr/>
            </p:nvCxnSpPr>
            <p:spPr>
              <a:xfrm flipH="1" flipV="1">
                <a:off x="4291864" y="2042109"/>
                <a:ext cx="538024" cy="566125"/>
              </a:xfrm>
              <a:prstGeom prst="straightConnector1">
                <a:avLst/>
              </a:prstGeom>
              <a:ln>
                <a:solidFill>
                  <a:schemeClr val="bg1">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77" name="矩形: 圆角 52"/>
              <p:cNvSpPr/>
              <p:nvPr/>
            </p:nvSpPr>
            <p:spPr>
              <a:xfrm>
                <a:off x="3995936" y="843558"/>
                <a:ext cx="2952328" cy="1013109"/>
              </a:xfrm>
              <a:prstGeom prst="roundRect">
                <a:avLst/>
              </a:prstGeom>
              <a:solidFill>
                <a:srgbClr val="C6D9F1">
                  <a:alpha val="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mj-ea"/>
                  <a:ea typeface="+mj-ea"/>
                </a:endParaRPr>
              </a:p>
            </p:txBody>
          </p:sp>
          <p:sp>
            <p:nvSpPr>
              <p:cNvPr id="78" name="AutoShape 399"/>
              <p:cNvSpPr>
                <a:spLocks/>
              </p:cNvSpPr>
              <p:nvPr/>
            </p:nvSpPr>
            <p:spPr bwMode="auto">
              <a:xfrm>
                <a:off x="4051603" y="1262616"/>
                <a:ext cx="248893" cy="338936"/>
              </a:xfrm>
              <a:custGeom>
                <a:avLst/>
                <a:gdLst>
                  <a:gd name="T0" fmla="*/ 2147483647 w 21600"/>
                  <a:gd name="T1" fmla="*/ 0 h 21600"/>
                  <a:gd name="T2" fmla="*/ 0 w 21600"/>
                  <a:gd name="T3" fmla="*/ 2147483647 h 21600"/>
                  <a:gd name="T4" fmla="*/ 0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0 h 21600"/>
                  <a:gd name="T16" fmla="*/ 2147483647 w 21600"/>
                  <a:gd name="T17" fmla="*/ 2147483647 h 21600"/>
                  <a:gd name="T18" fmla="*/ 2147483647 w 21600"/>
                  <a:gd name="T19" fmla="*/ 2147483647 h 21600"/>
                  <a:gd name="T20" fmla="*/ 2147483647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600" h="21600">
                    <a:moveTo>
                      <a:pt x="10801" y="0"/>
                    </a:moveTo>
                    <a:lnTo>
                      <a:pt x="0" y="2982"/>
                    </a:lnTo>
                    <a:lnTo>
                      <a:pt x="0" y="2983"/>
                    </a:lnTo>
                    <a:lnTo>
                      <a:pt x="0" y="18606"/>
                    </a:lnTo>
                    <a:lnTo>
                      <a:pt x="10801" y="21600"/>
                    </a:lnTo>
                    <a:lnTo>
                      <a:pt x="21600" y="18606"/>
                    </a:lnTo>
                    <a:lnTo>
                      <a:pt x="21600" y="2985"/>
                    </a:lnTo>
                    <a:lnTo>
                      <a:pt x="10801" y="0"/>
                    </a:lnTo>
                    <a:close/>
                    <a:moveTo>
                      <a:pt x="9895" y="19481"/>
                    </a:moveTo>
                    <a:lnTo>
                      <a:pt x="1800" y="17236"/>
                    </a:lnTo>
                    <a:lnTo>
                      <a:pt x="1800" y="5616"/>
                    </a:lnTo>
                    <a:lnTo>
                      <a:pt x="9895" y="7868"/>
                    </a:lnTo>
                    <a:lnTo>
                      <a:pt x="9895" y="19481"/>
                    </a:lnTo>
                    <a:close/>
                    <a:moveTo>
                      <a:pt x="10795" y="6251"/>
                    </a:moveTo>
                    <a:lnTo>
                      <a:pt x="2891" y="4051"/>
                    </a:lnTo>
                    <a:lnTo>
                      <a:pt x="10801" y="1868"/>
                    </a:lnTo>
                    <a:lnTo>
                      <a:pt x="18709" y="4053"/>
                    </a:lnTo>
                    <a:lnTo>
                      <a:pt x="10795" y="6251"/>
                    </a:lnTo>
                    <a:close/>
                    <a:moveTo>
                      <a:pt x="19800" y="17237"/>
                    </a:moveTo>
                    <a:lnTo>
                      <a:pt x="11695" y="19484"/>
                    </a:lnTo>
                    <a:lnTo>
                      <a:pt x="11695" y="7869"/>
                    </a:lnTo>
                    <a:lnTo>
                      <a:pt x="19800" y="5618"/>
                    </a:lnTo>
                    <a:lnTo>
                      <a:pt x="19800" y="17237"/>
                    </a:lnTo>
                    <a:close/>
                    <a:moveTo>
                      <a:pt x="19800" y="17237"/>
                    </a:moveTo>
                  </a:path>
                </a:pathLst>
              </a:custGeom>
              <a:solidFill>
                <a:srgbClr val="9534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467" dirty="0">
                  <a:solidFill>
                    <a:schemeClr val="bg1">
                      <a:lumMod val="50000"/>
                    </a:schemeClr>
                  </a:solidFill>
                  <a:latin typeface="+mj-ea"/>
                  <a:ea typeface="+mj-ea"/>
                  <a:cs typeface="Microsoft YaHei" charset="-122"/>
                </a:endParaRPr>
              </a:p>
            </p:txBody>
          </p:sp>
          <p:sp>
            <p:nvSpPr>
              <p:cNvPr id="79" name="矩形 78"/>
              <p:cNvSpPr/>
              <p:nvPr/>
            </p:nvSpPr>
            <p:spPr>
              <a:xfrm>
                <a:off x="4307498" y="1177853"/>
                <a:ext cx="929440" cy="434584"/>
              </a:xfrm>
              <a:prstGeom prst="rect">
                <a:avLst/>
              </a:prstGeom>
            </p:spPr>
            <p:txBody>
              <a:bodyPr wrap="none">
                <a:spAutoFit/>
              </a:bodyPr>
              <a:lstStyle/>
              <a:p>
                <a:r>
                  <a:rPr lang="zh-CN" altLang="en-US" sz="2133" dirty="0" smtClean="0">
                    <a:solidFill>
                      <a:srgbClr val="743481"/>
                    </a:solidFill>
                    <a:latin typeface="+mj-ea"/>
                    <a:ea typeface="+mj-ea"/>
                    <a:cs typeface="微软雅黑" charset="0"/>
                  </a:rPr>
                  <a:t>动态</a:t>
                </a:r>
                <a:r>
                  <a:rPr lang="zh-CN" altLang="en-US" sz="2133" dirty="0">
                    <a:solidFill>
                      <a:srgbClr val="743481"/>
                    </a:solidFill>
                    <a:latin typeface="+mj-ea"/>
                    <a:ea typeface="+mj-ea"/>
                    <a:cs typeface="微软雅黑" charset="0"/>
                  </a:rPr>
                  <a:t>混淆</a:t>
                </a:r>
              </a:p>
            </p:txBody>
          </p:sp>
          <p:sp>
            <p:nvSpPr>
              <p:cNvPr id="80" name="Rectangle 2"/>
              <p:cNvSpPr/>
              <p:nvPr/>
            </p:nvSpPr>
            <p:spPr>
              <a:xfrm>
                <a:off x="4307498" y="1501861"/>
                <a:ext cx="2376264" cy="555306"/>
              </a:xfrm>
              <a:prstGeom prst="rect">
                <a:avLst/>
              </a:prstGeom>
            </p:spPr>
            <p:txBody>
              <a:bodyPr wrap="square">
                <a:spAutoFit/>
              </a:bodyPr>
              <a:lstStyle/>
              <a:p>
                <a:pPr marL="35094" lvl="1" defTabSz="622191">
                  <a:lnSpc>
                    <a:spcPct val="110000"/>
                  </a:lnSpc>
                  <a:spcBef>
                    <a:spcPct val="0"/>
                  </a:spcBef>
                  <a:spcAft>
                    <a:spcPct val="15000"/>
                  </a:spcAft>
                </a:pPr>
                <a:r>
                  <a:rPr lang="zh-CN" altLang="en-US" sz="1400" dirty="0">
                    <a:latin typeface="+mj-ea"/>
                    <a:ea typeface="+mj-ea"/>
                    <a:cs typeface="Heiti SC Light"/>
                  </a:rPr>
                  <a:t>网页底层代码变换并封装，隐藏攻击</a:t>
                </a:r>
                <a:r>
                  <a:rPr lang="zh-CN" altLang="en-US" sz="1400" dirty="0" smtClean="0">
                    <a:latin typeface="+mj-ea"/>
                    <a:ea typeface="+mj-ea"/>
                    <a:cs typeface="Heiti SC Light"/>
                  </a:rPr>
                  <a:t>入口</a:t>
                </a:r>
                <a:endParaRPr lang="en-US" altLang="zh-CN" sz="1400" dirty="0">
                  <a:latin typeface="+mj-ea"/>
                  <a:ea typeface="+mj-ea"/>
                  <a:cs typeface="Heiti SC Light"/>
                </a:endParaRPr>
              </a:p>
            </p:txBody>
          </p:sp>
        </p:grpSp>
        <p:grpSp>
          <p:nvGrpSpPr>
            <p:cNvPr id="81" name="Group 28"/>
            <p:cNvGrpSpPr/>
            <p:nvPr/>
          </p:nvGrpSpPr>
          <p:grpSpPr>
            <a:xfrm>
              <a:off x="815413" y="4152055"/>
              <a:ext cx="4032448" cy="2400292"/>
              <a:chOff x="611560" y="3114041"/>
              <a:chExt cx="3024336" cy="1800219"/>
            </a:xfrm>
          </p:grpSpPr>
          <p:cxnSp>
            <p:nvCxnSpPr>
              <p:cNvPr id="82" name="直接箭头连接符 55"/>
              <p:cNvCxnSpPr>
                <a:endCxn id="83" idx="0"/>
              </p:cNvCxnSpPr>
              <p:nvPr/>
            </p:nvCxnSpPr>
            <p:spPr>
              <a:xfrm>
                <a:off x="1457765" y="3114041"/>
                <a:ext cx="665963" cy="592952"/>
              </a:xfrm>
              <a:prstGeom prst="straightConnector1">
                <a:avLst/>
              </a:prstGeom>
              <a:ln>
                <a:solidFill>
                  <a:srgbClr val="7F7F7F"/>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3" name="矩形: 圆角 61"/>
              <p:cNvSpPr/>
              <p:nvPr/>
            </p:nvSpPr>
            <p:spPr>
              <a:xfrm>
                <a:off x="611560" y="3706993"/>
                <a:ext cx="3024336" cy="10081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mj-ea"/>
                  <a:ea typeface="+mj-ea"/>
                </a:endParaRPr>
              </a:p>
            </p:txBody>
          </p:sp>
          <p:sp>
            <p:nvSpPr>
              <p:cNvPr id="84" name="AutoShape 688"/>
              <p:cNvSpPr>
                <a:spLocks/>
              </p:cNvSpPr>
              <p:nvPr/>
            </p:nvSpPr>
            <p:spPr bwMode="auto">
              <a:xfrm>
                <a:off x="719674" y="4041961"/>
                <a:ext cx="288032" cy="326911"/>
              </a:xfrm>
              <a:custGeom>
                <a:avLst/>
                <a:gdLst>
                  <a:gd name="T0" fmla="*/ 2147483647 w 21600"/>
                  <a:gd name="T1" fmla="*/ 2147483647 h 21600"/>
                  <a:gd name="T2" fmla="*/ 2147483647 w 21600"/>
                  <a:gd name="T3" fmla="*/ 0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w 21600"/>
                  <a:gd name="T21" fmla="*/ 2147483647 h 21600"/>
                  <a:gd name="T22" fmla="*/ 2147483647 w 21600"/>
                  <a:gd name="T23" fmla="*/ 2147483647 h 21600"/>
                  <a:gd name="T24" fmla="*/ 2147483647 w 21600"/>
                  <a:gd name="T25" fmla="*/ 2147483647 h 21600"/>
                  <a:gd name="T26" fmla="*/ 2147483647 w 21600"/>
                  <a:gd name="T27" fmla="*/ 2147483647 h 21600"/>
                  <a:gd name="T28" fmla="*/ 2147483647 w 21600"/>
                  <a:gd name="T29" fmla="*/ 2147483647 h 21600"/>
                  <a:gd name="T30" fmla="*/ 2147483647 w 21600"/>
                  <a:gd name="T31" fmla="*/ 2147483647 h 21600"/>
                  <a:gd name="T32" fmla="*/ 2147483647 w 21600"/>
                  <a:gd name="T33" fmla="*/ 2147483647 h 21600"/>
                  <a:gd name="T34" fmla="*/ 2147483647 w 21600"/>
                  <a:gd name="T35" fmla="*/ 2147483647 h 21600"/>
                  <a:gd name="T36" fmla="*/ 2147483647 w 21600"/>
                  <a:gd name="T37" fmla="*/ 2147483647 h 21600"/>
                  <a:gd name="T38" fmla="*/ 2147483647 w 21600"/>
                  <a:gd name="T39" fmla="*/ 2147483647 h 21600"/>
                  <a:gd name="T40" fmla="*/ 2147483647 w 21600"/>
                  <a:gd name="T41" fmla="*/ 2147483647 h 21600"/>
                  <a:gd name="T42" fmla="*/ 2147483647 w 21600"/>
                  <a:gd name="T43" fmla="*/ 2147483647 h 21600"/>
                  <a:gd name="T44" fmla="*/ 2147483647 w 21600"/>
                  <a:gd name="T45" fmla="*/ 2147483647 h 21600"/>
                  <a:gd name="T46" fmla="*/ 2147483647 w 21600"/>
                  <a:gd name="T47" fmla="*/ 2147483647 h 21600"/>
                  <a:gd name="T48" fmla="*/ 2147483647 w 21600"/>
                  <a:gd name="T49" fmla="*/ 2147483647 h 21600"/>
                  <a:gd name="T50" fmla="*/ 2147483647 w 21600"/>
                  <a:gd name="T51" fmla="*/ 2147483647 h 21600"/>
                  <a:gd name="T52" fmla="*/ 2147483647 w 21600"/>
                  <a:gd name="T53" fmla="*/ 2147483647 h 21600"/>
                  <a:gd name="T54" fmla="*/ 2147483647 w 21600"/>
                  <a:gd name="T55" fmla="*/ 2147483647 h 21600"/>
                  <a:gd name="T56" fmla="*/ 2147483647 w 21600"/>
                  <a:gd name="T57" fmla="*/ 2147483647 h 21600"/>
                  <a:gd name="T58" fmla="*/ 2147483647 w 21600"/>
                  <a:gd name="T59" fmla="*/ 2147483647 h 21600"/>
                  <a:gd name="T60" fmla="*/ 2147483647 w 21600"/>
                  <a:gd name="T61" fmla="*/ 2147483647 h 21600"/>
                  <a:gd name="T62" fmla="*/ 2147483647 w 21600"/>
                  <a:gd name="T63" fmla="*/ 2147483647 h 21600"/>
                  <a:gd name="T64" fmla="*/ 2147483647 w 21600"/>
                  <a:gd name="T65" fmla="*/ 2147483647 h 21600"/>
                  <a:gd name="T66" fmla="*/ 2147483647 w 21600"/>
                  <a:gd name="T67" fmla="*/ 2147483647 h 21600"/>
                  <a:gd name="T68" fmla="*/ 2147483647 w 21600"/>
                  <a:gd name="T69" fmla="*/ 2147483647 h 21600"/>
                  <a:gd name="T70" fmla="*/ 2147483647 w 21600"/>
                  <a:gd name="T71" fmla="*/ 2147483647 h 21600"/>
                  <a:gd name="T72" fmla="*/ 2147483647 w 21600"/>
                  <a:gd name="T73" fmla="*/ 2147483647 h 21600"/>
                  <a:gd name="T74" fmla="*/ 2147483647 w 21600"/>
                  <a:gd name="T75" fmla="*/ 2147483647 h 21600"/>
                  <a:gd name="T76" fmla="*/ 2147483647 w 21600"/>
                  <a:gd name="T77" fmla="*/ 2147483647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21600" y="3610"/>
                    </a:moveTo>
                    <a:cubicBezTo>
                      <a:pt x="21600" y="1616"/>
                      <a:pt x="19981" y="0"/>
                      <a:pt x="17985" y="0"/>
                    </a:cubicBezTo>
                    <a:cubicBezTo>
                      <a:pt x="15988" y="0"/>
                      <a:pt x="14370" y="1616"/>
                      <a:pt x="14370" y="3610"/>
                    </a:cubicBezTo>
                    <a:cubicBezTo>
                      <a:pt x="14370" y="5294"/>
                      <a:pt x="15526" y="6705"/>
                      <a:pt x="17087" y="7105"/>
                    </a:cubicBezTo>
                    <a:lnTo>
                      <a:pt x="17087" y="9909"/>
                    </a:lnTo>
                    <a:lnTo>
                      <a:pt x="14300" y="9909"/>
                    </a:lnTo>
                    <a:cubicBezTo>
                      <a:pt x="13898" y="8338"/>
                      <a:pt x="12477" y="7175"/>
                      <a:pt x="10780" y="7175"/>
                    </a:cubicBezTo>
                    <a:cubicBezTo>
                      <a:pt x="9082" y="7175"/>
                      <a:pt x="7660" y="8338"/>
                      <a:pt x="7259" y="9909"/>
                    </a:cubicBezTo>
                    <a:lnTo>
                      <a:pt x="2664" y="9909"/>
                    </a:lnTo>
                    <a:lnTo>
                      <a:pt x="2664" y="14548"/>
                    </a:lnTo>
                    <a:cubicBezTo>
                      <a:pt x="1131" y="14957"/>
                      <a:pt x="0" y="16351"/>
                      <a:pt x="0" y="18011"/>
                    </a:cubicBezTo>
                    <a:cubicBezTo>
                      <a:pt x="0" y="19993"/>
                      <a:pt x="1609" y="21600"/>
                      <a:pt x="3593" y="21600"/>
                    </a:cubicBezTo>
                    <a:cubicBezTo>
                      <a:pt x="5577" y="21600"/>
                      <a:pt x="7186" y="19994"/>
                      <a:pt x="7186" y="18011"/>
                    </a:cubicBezTo>
                    <a:cubicBezTo>
                      <a:pt x="7186" y="16331"/>
                      <a:pt x="6028" y="14925"/>
                      <a:pt x="4467" y="14534"/>
                    </a:cubicBezTo>
                    <a:lnTo>
                      <a:pt x="4467" y="11710"/>
                    </a:lnTo>
                    <a:lnTo>
                      <a:pt x="7260" y="11710"/>
                    </a:lnTo>
                    <a:cubicBezTo>
                      <a:pt x="7662" y="13279"/>
                      <a:pt x="9083" y="14441"/>
                      <a:pt x="10780" y="14441"/>
                    </a:cubicBezTo>
                    <a:cubicBezTo>
                      <a:pt x="12476" y="14441"/>
                      <a:pt x="13897" y="13279"/>
                      <a:pt x="14299" y="11710"/>
                    </a:cubicBezTo>
                    <a:lnTo>
                      <a:pt x="18890" y="11710"/>
                    </a:lnTo>
                    <a:lnTo>
                      <a:pt x="18890" y="7103"/>
                    </a:lnTo>
                    <a:cubicBezTo>
                      <a:pt x="20447" y="6701"/>
                      <a:pt x="21600" y="5293"/>
                      <a:pt x="21600" y="3610"/>
                    </a:cubicBezTo>
                    <a:close/>
                    <a:moveTo>
                      <a:pt x="5382" y="18011"/>
                    </a:moveTo>
                    <a:cubicBezTo>
                      <a:pt x="5382" y="18997"/>
                      <a:pt x="4580" y="19800"/>
                      <a:pt x="3592" y="19800"/>
                    </a:cubicBezTo>
                    <a:cubicBezTo>
                      <a:pt x="2605" y="19800"/>
                      <a:pt x="1802" y="18997"/>
                      <a:pt x="1802" y="18011"/>
                    </a:cubicBezTo>
                    <a:cubicBezTo>
                      <a:pt x="1802" y="17025"/>
                      <a:pt x="2605" y="16223"/>
                      <a:pt x="3592" y="16223"/>
                    </a:cubicBezTo>
                    <a:cubicBezTo>
                      <a:pt x="4580" y="16223"/>
                      <a:pt x="5382" y="17025"/>
                      <a:pt x="5382" y="18011"/>
                    </a:cubicBezTo>
                    <a:close/>
                    <a:moveTo>
                      <a:pt x="4467" y="15423"/>
                    </a:moveTo>
                    <a:lnTo>
                      <a:pt x="4467" y="15423"/>
                    </a:lnTo>
                    <a:close/>
                    <a:moveTo>
                      <a:pt x="10779" y="12641"/>
                    </a:moveTo>
                    <a:cubicBezTo>
                      <a:pt x="9768" y="12641"/>
                      <a:pt x="8945" y="11819"/>
                      <a:pt x="8945" y="10809"/>
                    </a:cubicBezTo>
                    <a:cubicBezTo>
                      <a:pt x="8945" y="9798"/>
                      <a:pt x="9768" y="8976"/>
                      <a:pt x="10779" y="8976"/>
                    </a:cubicBezTo>
                    <a:cubicBezTo>
                      <a:pt x="11791" y="8976"/>
                      <a:pt x="12613" y="9798"/>
                      <a:pt x="12613" y="10809"/>
                    </a:cubicBezTo>
                    <a:cubicBezTo>
                      <a:pt x="12614" y="11819"/>
                      <a:pt x="11791" y="12641"/>
                      <a:pt x="10779" y="12641"/>
                    </a:cubicBezTo>
                    <a:close/>
                    <a:moveTo>
                      <a:pt x="17985" y="5421"/>
                    </a:moveTo>
                    <a:cubicBezTo>
                      <a:pt x="16986" y="5421"/>
                      <a:pt x="16173" y="4609"/>
                      <a:pt x="16173" y="3610"/>
                    </a:cubicBezTo>
                    <a:cubicBezTo>
                      <a:pt x="16173" y="2613"/>
                      <a:pt x="16986" y="1800"/>
                      <a:pt x="17985" y="1800"/>
                    </a:cubicBezTo>
                    <a:cubicBezTo>
                      <a:pt x="18984" y="1800"/>
                      <a:pt x="19798" y="2613"/>
                      <a:pt x="19798" y="3610"/>
                    </a:cubicBezTo>
                    <a:cubicBezTo>
                      <a:pt x="19798" y="4609"/>
                      <a:pt x="18984" y="5421"/>
                      <a:pt x="17985" y="5421"/>
                    </a:cubicBezTo>
                    <a:close/>
                    <a:moveTo>
                      <a:pt x="17985" y="5421"/>
                    </a:moveTo>
                  </a:path>
                </a:pathLst>
              </a:custGeom>
              <a:solidFill>
                <a:srgbClr val="9534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sz="1467" dirty="0">
                  <a:solidFill>
                    <a:schemeClr val="bg1">
                      <a:lumMod val="50000"/>
                    </a:schemeClr>
                  </a:solidFill>
                  <a:latin typeface="+mj-ea"/>
                  <a:ea typeface="+mj-ea"/>
                  <a:cs typeface="Microsoft YaHei" charset="-122"/>
                </a:endParaRPr>
              </a:p>
            </p:txBody>
          </p:sp>
          <p:sp>
            <p:nvSpPr>
              <p:cNvPr id="85" name="矩形 84"/>
              <p:cNvSpPr/>
              <p:nvPr/>
            </p:nvSpPr>
            <p:spPr>
              <a:xfrm>
                <a:off x="1031297" y="3965744"/>
                <a:ext cx="2160240" cy="434584"/>
              </a:xfrm>
              <a:prstGeom prst="rect">
                <a:avLst/>
              </a:prstGeom>
            </p:spPr>
            <p:txBody>
              <a:bodyPr wrap="square">
                <a:spAutoFit/>
              </a:bodyPr>
              <a:lstStyle/>
              <a:p>
                <a:r>
                  <a:rPr lang="zh-CN" altLang="en-US" sz="2133" dirty="0" smtClean="0">
                    <a:solidFill>
                      <a:srgbClr val="743481"/>
                    </a:solidFill>
                    <a:latin typeface="+mj-ea"/>
                    <a:ea typeface="+mj-ea"/>
                    <a:cs typeface="微软雅黑" charset="0"/>
                  </a:rPr>
                  <a:t>动态加密</a:t>
                </a:r>
                <a:endParaRPr lang="zh-CN" altLang="en-US" sz="2133" dirty="0">
                  <a:solidFill>
                    <a:srgbClr val="743481"/>
                  </a:solidFill>
                  <a:latin typeface="+mj-ea"/>
                  <a:ea typeface="+mj-ea"/>
                  <a:cs typeface="微软雅黑" charset="0"/>
                </a:endParaRPr>
              </a:p>
            </p:txBody>
          </p:sp>
          <p:sp>
            <p:nvSpPr>
              <p:cNvPr id="86" name="Rounded Rectangle 4"/>
              <p:cNvSpPr/>
              <p:nvPr/>
            </p:nvSpPr>
            <p:spPr>
              <a:xfrm>
                <a:off x="1043608" y="4292662"/>
                <a:ext cx="2520280" cy="621598"/>
              </a:xfrm>
              <a:prstGeom prst="rect">
                <a:avLst/>
              </a:prstGeom>
              <a:noFill/>
              <a:ln w="19050">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marL="35094" lvl="1" defTabSz="622191">
                  <a:lnSpc>
                    <a:spcPct val="110000"/>
                  </a:lnSpc>
                  <a:spcBef>
                    <a:spcPct val="0"/>
                  </a:spcBef>
                  <a:spcAft>
                    <a:spcPct val="15000"/>
                  </a:spcAft>
                </a:pPr>
                <a:r>
                  <a:rPr lang="zh-CN" altLang="en-US" sz="1400" dirty="0">
                    <a:solidFill>
                      <a:schemeClr val="tx1"/>
                    </a:solidFill>
                    <a:latin typeface="+mj-ea"/>
                    <a:ea typeface="+mj-ea"/>
                    <a:cs typeface="Heiti SC Light"/>
                  </a:rPr>
                  <a:t>提交的客户端敏感数据进行混淆变化，保护数据</a:t>
                </a:r>
                <a:endParaRPr lang="en-US" altLang="zh-CN" sz="1400" dirty="0">
                  <a:solidFill>
                    <a:schemeClr val="tx1"/>
                  </a:solidFill>
                  <a:latin typeface="+mj-ea"/>
                  <a:ea typeface="+mj-ea"/>
                  <a:cs typeface="Heiti SC Light"/>
                </a:endParaRPr>
              </a:p>
            </p:txBody>
          </p:sp>
        </p:grpSp>
        <p:grpSp>
          <p:nvGrpSpPr>
            <p:cNvPr id="87" name="Group 33"/>
            <p:cNvGrpSpPr/>
            <p:nvPr/>
          </p:nvGrpSpPr>
          <p:grpSpPr>
            <a:xfrm>
              <a:off x="5603288" y="4204186"/>
              <a:ext cx="3936437" cy="2405674"/>
              <a:chOff x="3995936" y="3198959"/>
              <a:chExt cx="2952328" cy="1804255"/>
            </a:xfrm>
          </p:grpSpPr>
          <p:sp>
            <p:nvSpPr>
              <p:cNvPr id="88" name="矩形: 圆角 59"/>
              <p:cNvSpPr/>
              <p:nvPr/>
            </p:nvSpPr>
            <p:spPr>
              <a:xfrm>
                <a:off x="3995936" y="3795886"/>
                <a:ext cx="2952328" cy="10081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solidFill>
                    <a:schemeClr val="bg1">
                      <a:lumMod val="50000"/>
                    </a:schemeClr>
                  </a:solidFill>
                  <a:latin typeface="+mj-ea"/>
                  <a:ea typeface="+mj-ea"/>
                </a:endParaRPr>
              </a:p>
            </p:txBody>
          </p:sp>
          <p:sp>
            <p:nvSpPr>
              <p:cNvPr id="89" name="矩形 88"/>
              <p:cNvSpPr/>
              <p:nvPr/>
            </p:nvSpPr>
            <p:spPr>
              <a:xfrm>
                <a:off x="4192430" y="4004327"/>
                <a:ext cx="1202285" cy="434584"/>
              </a:xfrm>
              <a:prstGeom prst="rect">
                <a:avLst/>
              </a:prstGeom>
            </p:spPr>
            <p:txBody>
              <a:bodyPr wrap="none">
                <a:spAutoFit/>
              </a:bodyPr>
              <a:lstStyle/>
              <a:p>
                <a:r>
                  <a:rPr lang="zh-CN" altLang="en-US" sz="2133" dirty="0">
                    <a:solidFill>
                      <a:srgbClr val="743481"/>
                    </a:solidFill>
                    <a:latin typeface="+mj-ea"/>
                    <a:ea typeface="+mj-ea"/>
                    <a:cs typeface="微软雅黑" charset="0"/>
                  </a:rPr>
                  <a:t>动态令牌</a:t>
                </a:r>
              </a:p>
            </p:txBody>
          </p:sp>
          <p:cxnSp>
            <p:nvCxnSpPr>
              <p:cNvPr id="90" name="直接箭头连接符 63"/>
              <p:cNvCxnSpPr/>
              <p:nvPr/>
            </p:nvCxnSpPr>
            <p:spPr>
              <a:xfrm flipH="1">
                <a:off x="4192429" y="3198959"/>
                <a:ext cx="675742" cy="709749"/>
              </a:xfrm>
              <a:prstGeom prst="straightConnector1">
                <a:avLst/>
              </a:prstGeom>
              <a:ln>
                <a:solidFill>
                  <a:srgbClr val="7F7F7F"/>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1" name="Rounded Rectangle 4"/>
              <p:cNvSpPr/>
              <p:nvPr/>
            </p:nvSpPr>
            <p:spPr>
              <a:xfrm>
                <a:off x="4224091" y="4338872"/>
                <a:ext cx="2537771" cy="664342"/>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53340" rIns="53340" bIns="53340" numCol="1" spcCol="1270" anchor="t" anchorCtr="0">
                <a:noAutofit/>
              </a:bodyPr>
              <a:lstStyle/>
              <a:p>
                <a:pPr marL="35094" lvl="1" defTabSz="622191">
                  <a:lnSpc>
                    <a:spcPct val="110000"/>
                  </a:lnSpc>
                  <a:spcBef>
                    <a:spcPct val="0"/>
                  </a:spcBef>
                  <a:spcAft>
                    <a:spcPct val="15000"/>
                  </a:spcAft>
                </a:pPr>
                <a:r>
                  <a:rPr lang="zh-CN" altLang="en-US" sz="1400" dirty="0">
                    <a:solidFill>
                      <a:schemeClr val="tx1"/>
                    </a:solidFill>
                    <a:latin typeface="+mj-ea"/>
                    <a:ea typeface="+mj-ea"/>
                    <a:cs typeface="Heiti SC Light"/>
                  </a:rPr>
                  <a:t>一次性的页面动态令牌，确保执行正确的业务逻辑</a:t>
                </a:r>
                <a:endParaRPr lang="en-US" altLang="zh-CN" sz="1400" dirty="0">
                  <a:solidFill>
                    <a:schemeClr val="tx1"/>
                  </a:solidFill>
                  <a:latin typeface="+mj-ea"/>
                  <a:ea typeface="+mj-ea"/>
                  <a:cs typeface="Heiti SC Light"/>
                </a:endParaRPr>
              </a:p>
            </p:txBody>
          </p:sp>
        </p:grpSp>
        <p:pic>
          <p:nvPicPr>
            <p:cNvPr id="92" name="图片 9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07510" y="5345688"/>
              <a:ext cx="437077" cy="504016"/>
            </a:xfrm>
            <a:prstGeom prst="rect">
              <a:avLst/>
            </a:prstGeom>
            <a:solidFill>
              <a:srgbClr val="953496"/>
            </a:solidFill>
            <a:ln>
              <a:noFill/>
            </a:ln>
          </p:spPr>
        </p:pic>
        <p:pic>
          <p:nvPicPr>
            <p:cNvPr id="93" name="图片 92"/>
            <p:cNvPicPr>
              <a:picLocks noChangeAspect="1"/>
            </p:cNvPicPr>
            <p:nvPr/>
          </p:nvPicPr>
          <p:blipFill>
            <a:blip r:embed="rId6" cstate="email">
              <a:duotone>
                <a:prstClr val="black"/>
                <a:schemeClr val="tx1">
                  <a:lumMod val="85000"/>
                  <a:lumOff val="15000"/>
                  <a:tint val="45000"/>
                  <a:satMod val="400000"/>
                </a:schemeClr>
              </a:duotone>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585432" y="3507552"/>
              <a:ext cx="1113655" cy="637059"/>
            </a:xfrm>
            <a:prstGeom prst="rect">
              <a:avLst/>
            </a:prstGeom>
          </p:spPr>
        </p:pic>
      </p:grpSp>
      <p:sp>
        <p:nvSpPr>
          <p:cNvPr id="95"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96"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97"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98"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99"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00"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01" name="直接连接符 100">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30376" y="5357600"/>
            <a:ext cx="9085728" cy="930048"/>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应用层动态</a:t>
            </a: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技术设计图</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7595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3" y="2596140"/>
            <a:ext cx="5491334" cy="2808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圆角矩形 43"/>
          <p:cNvSpPr>
            <a:spLocks noChangeArrowheads="1"/>
          </p:cNvSpPr>
          <p:nvPr/>
        </p:nvSpPr>
        <p:spPr bwMode="auto">
          <a:xfrm>
            <a:off x="5940153" y="2420888"/>
            <a:ext cx="2747962" cy="892175"/>
          </a:xfrm>
          <a:prstGeom prst="roundRect">
            <a:avLst>
              <a:gd name="adj" fmla="val 50000"/>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nchor="ctr"/>
          <a:lstStyle/>
          <a:p>
            <a:pPr eaLnBrk="1" hangingPunct="1"/>
            <a:r>
              <a:rPr lang="zh-CN" altLang="en-US" sz="1600" dirty="0">
                <a:solidFill>
                  <a:srgbClr val="743481"/>
                </a:solidFill>
                <a:latin typeface="Microsoft YaHei" charset="-122"/>
                <a:ea typeface="Microsoft YaHei" charset="-122"/>
                <a:cs typeface="Microsoft YaHei" charset="-122"/>
              </a:rPr>
              <a:t>验证是否“自动化”攻击</a:t>
            </a:r>
            <a:endParaRPr lang="en-US" altLang="zh-CN" sz="1600" dirty="0">
              <a:solidFill>
                <a:srgbClr val="743481"/>
              </a:solidFill>
              <a:latin typeface="Microsoft YaHei" charset="-122"/>
              <a:ea typeface="Microsoft YaHei" charset="-122"/>
              <a:cs typeface="Microsoft YaHei" charset="-122"/>
            </a:endParaRPr>
          </a:p>
          <a:p>
            <a:pPr eaLnBrk="1" hangingPunct="1"/>
            <a:r>
              <a:rPr lang="zh-CN" altLang="en-US" sz="1600" dirty="0">
                <a:solidFill>
                  <a:srgbClr val="743481"/>
                </a:solidFill>
                <a:latin typeface="Microsoft YaHei" charset="-122"/>
                <a:ea typeface="Microsoft YaHei" charset="-122"/>
                <a:cs typeface="Microsoft YaHei" charset="-122"/>
              </a:rPr>
              <a:t>验证浏览器的真实性</a:t>
            </a:r>
          </a:p>
        </p:txBody>
      </p:sp>
      <p:sp>
        <p:nvSpPr>
          <p:cNvPr id="4" name="圆角矩形 44"/>
          <p:cNvSpPr>
            <a:spLocks noChangeArrowheads="1"/>
          </p:cNvSpPr>
          <p:nvPr/>
        </p:nvSpPr>
        <p:spPr bwMode="auto">
          <a:xfrm>
            <a:off x="5940153" y="3568525"/>
            <a:ext cx="2747962" cy="866775"/>
          </a:xfrm>
          <a:prstGeom prst="roundRect">
            <a:avLst>
              <a:gd name="adj" fmla="val 50000"/>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nchor="ctr"/>
          <a:lstStyle/>
          <a:p>
            <a:pPr eaLnBrk="1" hangingPunct="1"/>
            <a:r>
              <a:rPr lang="zh-CN" altLang="en-US" sz="1600" dirty="0">
                <a:solidFill>
                  <a:srgbClr val="743481"/>
                </a:solidFill>
                <a:latin typeface="Microsoft YaHei" charset="-122"/>
                <a:ea typeface="Microsoft YaHei" charset="-122"/>
                <a:cs typeface="Microsoft YaHei" charset="-122"/>
              </a:rPr>
              <a:t>检查浏览器的属性和环境</a:t>
            </a:r>
            <a:endParaRPr lang="en-US" altLang="zh-CN" sz="1600" dirty="0">
              <a:solidFill>
                <a:srgbClr val="743481"/>
              </a:solidFill>
              <a:latin typeface="Microsoft YaHei" charset="-122"/>
              <a:ea typeface="Microsoft YaHei" charset="-122"/>
              <a:cs typeface="Microsoft YaHei" charset="-122"/>
            </a:endParaRPr>
          </a:p>
          <a:p>
            <a:pPr eaLnBrk="1" hangingPunct="1"/>
            <a:r>
              <a:rPr lang="zh-CN" altLang="en-US" sz="1600" dirty="0">
                <a:solidFill>
                  <a:srgbClr val="743481"/>
                </a:solidFill>
                <a:latin typeface="Microsoft YaHei" charset="-122"/>
                <a:ea typeface="Microsoft YaHei" charset="-122"/>
                <a:cs typeface="Microsoft YaHei" charset="-122"/>
              </a:rPr>
              <a:t>检查操作动作的真实性</a:t>
            </a:r>
          </a:p>
        </p:txBody>
      </p:sp>
      <p:sp>
        <p:nvSpPr>
          <p:cNvPr id="5" name="圆角矩形 45"/>
          <p:cNvSpPr>
            <a:spLocks noChangeArrowheads="1"/>
          </p:cNvSpPr>
          <p:nvPr/>
        </p:nvSpPr>
        <p:spPr bwMode="auto">
          <a:xfrm>
            <a:off x="5940152" y="4720653"/>
            <a:ext cx="3035994" cy="866775"/>
          </a:xfrm>
          <a:prstGeom prst="roundRect">
            <a:avLst>
              <a:gd name="adj" fmla="val 50000"/>
            </a:avLst>
          </a:prstGeom>
          <a:no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nchor="ctr"/>
          <a:lstStyle/>
          <a:p>
            <a:r>
              <a:rPr lang="zh-CN" altLang="en-US" sz="1600" dirty="0">
                <a:solidFill>
                  <a:srgbClr val="743481"/>
                </a:solidFill>
                <a:latin typeface="Microsoft YaHei" charset="-122"/>
                <a:ea typeface="Microsoft YaHei" charset="-122"/>
                <a:cs typeface="Microsoft YaHei" charset="-122"/>
              </a:rPr>
              <a:t>随机选取检测项目与数量</a:t>
            </a:r>
          </a:p>
          <a:p>
            <a:r>
              <a:rPr lang="zh-CN" altLang="en-US" sz="1600" dirty="0">
                <a:solidFill>
                  <a:srgbClr val="743481"/>
                </a:solidFill>
                <a:latin typeface="Microsoft YaHei" charset="-122"/>
                <a:ea typeface="Microsoft YaHei" charset="-122"/>
                <a:cs typeface="Microsoft YaHei" charset="-122"/>
              </a:rPr>
              <a:t>增加不可预测性和攻击难度</a:t>
            </a:r>
          </a:p>
        </p:txBody>
      </p:sp>
      <p:sp>
        <p:nvSpPr>
          <p:cNvPr id="10"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11"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12"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13"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14"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5"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6" name="直接连接符 15">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标题 1"/>
          <p:cNvSpPr txBox="1">
            <a:spLocks/>
          </p:cNvSpPr>
          <p:nvPr/>
        </p:nvSpPr>
        <p:spPr>
          <a:xfrm>
            <a:off x="315931" y="1227404"/>
            <a:ext cx="7886700" cy="726268"/>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lgn="just"/>
            <a:r>
              <a:rPr kumimoji="1" lang="zh-CN" altLang="en-US" kern="0" dirty="0" smtClean="0">
                <a:solidFill>
                  <a:srgbClr val="743481"/>
                </a:solidFill>
              </a:rPr>
              <a:t>动态验证</a:t>
            </a:r>
            <a:endParaRPr kumimoji="1" lang="zh-CN" altLang="en-US" kern="0" dirty="0">
              <a:solidFill>
                <a:srgbClr val="743481"/>
              </a:solidFill>
            </a:endParaRPr>
          </a:p>
        </p:txBody>
      </p:sp>
    </p:spTree>
    <p:extLst>
      <p:ext uri="{BB962C8B-B14F-4D97-AF65-F5344CB8AC3E}">
        <p14:creationId xmlns:p14="http://schemas.microsoft.com/office/powerpoint/2010/main" val="14041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37421" y="3028901"/>
            <a:ext cx="6744433" cy="858526"/>
          </a:xfrm>
          <a:prstGeom prst="rect">
            <a:avLst/>
          </a:prstGeom>
          <a:noFill/>
          <a:ln w="12700">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pic>
        <p:nvPicPr>
          <p:cNvPr id="3" name="图片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837421" y="4045055"/>
            <a:ext cx="6744434" cy="910605"/>
          </a:xfrm>
          <a:prstGeom prst="rect">
            <a:avLst/>
          </a:prstGeom>
          <a:noFill/>
          <a:ln w="50800">
            <a:noFill/>
            <a:miter lim="800000"/>
            <a:headEnd/>
            <a:tailEnd/>
          </a:ln>
          <a:extLst>
            <a:ext uri="{909E8E84-426E-40dd-AFC4-6F175D3DCCD1}">
              <a14:hiddenFill xmlns:a14="http://schemas.microsoft.com/office/drawing/2010/main" xmlns="">
                <a:solidFill>
                  <a:srgbClr val="FFFFFF"/>
                </a:solidFill>
              </a14:hiddenFill>
            </a:ext>
          </a:extLst>
        </p:spPr>
      </p:pic>
      <p:pic>
        <p:nvPicPr>
          <p:cNvPr id="4" name="图片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837421" y="5113288"/>
            <a:ext cx="6725123" cy="908000"/>
          </a:xfrm>
          <a:prstGeom prst="rect">
            <a:avLst/>
          </a:prstGeom>
          <a:noFill/>
          <a:ln w="50800">
            <a:noFill/>
            <a:miter lim="800000"/>
            <a:headEnd/>
            <a:tailEnd/>
          </a:ln>
          <a:extLst>
            <a:ext uri="{909E8E84-426E-40dd-AFC4-6F175D3DCCD1}">
              <a14:hiddenFill xmlns:a14="http://schemas.microsoft.com/office/drawing/2010/main" xmlns="">
                <a:solidFill>
                  <a:srgbClr val="FFFFFF"/>
                </a:solidFill>
              </a14:hiddenFill>
            </a:ext>
          </a:extLst>
        </p:spPr>
      </p:pic>
      <p:sp>
        <p:nvSpPr>
          <p:cNvPr id="5" name="圆角矩形 43"/>
          <p:cNvSpPr>
            <a:spLocks noChangeArrowheads="1"/>
          </p:cNvSpPr>
          <p:nvPr/>
        </p:nvSpPr>
        <p:spPr bwMode="auto">
          <a:xfrm>
            <a:off x="251520" y="2291876"/>
            <a:ext cx="4007761" cy="711200"/>
          </a:xfrm>
          <a:prstGeom prst="roundRect">
            <a:avLst>
              <a:gd name="adj" fmla="val 0"/>
            </a:avLst>
          </a:prstGeom>
          <a:solidFill>
            <a:srgbClr val="595959">
              <a:alpha val="67843"/>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nchor="ctr"/>
          <a:lstStyle/>
          <a:p>
            <a:pPr eaLnBrk="1" hangingPunct="1"/>
            <a:r>
              <a:rPr lang="zh-CN" altLang="en-US" sz="1600" dirty="0">
                <a:solidFill>
                  <a:schemeClr val="bg1"/>
                </a:solidFill>
                <a:latin typeface="Microsoft YaHei" charset="-122"/>
                <a:ea typeface="Microsoft YaHei" charset="-122"/>
                <a:cs typeface="Microsoft YaHei" charset="-122"/>
              </a:rPr>
              <a:t>对网页底层代码做动态封装，隐藏攻击入口</a:t>
            </a:r>
          </a:p>
        </p:txBody>
      </p:sp>
      <p:sp>
        <p:nvSpPr>
          <p:cNvPr id="6" name="圆角矩形 44"/>
          <p:cNvSpPr>
            <a:spLocks noChangeArrowheads="1"/>
          </p:cNvSpPr>
          <p:nvPr/>
        </p:nvSpPr>
        <p:spPr bwMode="auto">
          <a:xfrm>
            <a:off x="4549038" y="2293035"/>
            <a:ext cx="4392488" cy="692150"/>
          </a:xfrm>
          <a:prstGeom prst="roundRect">
            <a:avLst>
              <a:gd name="adj" fmla="val 0"/>
            </a:avLst>
          </a:prstGeom>
          <a:solidFill>
            <a:srgbClr val="595959">
              <a:alpha val="67843"/>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lIns="68580" tIns="34290" rIns="68580" bIns="34290" anchor="ctr"/>
          <a:lstStyle/>
          <a:p>
            <a:pPr algn="ctr" eaLnBrk="1" hangingPunct="1"/>
            <a:r>
              <a:rPr lang="zh-CN" altLang="en-US" sz="1600" dirty="0">
                <a:solidFill>
                  <a:schemeClr val="bg1"/>
                </a:solidFill>
                <a:latin typeface="Microsoft YaHei" charset="-122"/>
                <a:ea typeface="Microsoft YaHei" charset="-122"/>
                <a:cs typeface="Microsoft YaHei" charset="-122"/>
              </a:rPr>
              <a:t>每次封装算法</a:t>
            </a:r>
            <a:r>
              <a:rPr lang="zh-CN" altLang="en-US" sz="1600">
                <a:solidFill>
                  <a:schemeClr val="bg1"/>
                </a:solidFill>
                <a:latin typeface="Microsoft YaHei" charset="-122"/>
                <a:ea typeface="Microsoft YaHei" charset="-122"/>
                <a:cs typeface="Microsoft YaHei" charset="-122"/>
              </a:rPr>
              <a:t>不同，无法</a:t>
            </a:r>
            <a:r>
              <a:rPr lang="zh-CN" altLang="en-US" sz="1600" dirty="0">
                <a:solidFill>
                  <a:schemeClr val="bg1"/>
                </a:solidFill>
                <a:latin typeface="Microsoft YaHei" charset="-122"/>
                <a:ea typeface="Microsoft YaHei" charset="-122"/>
                <a:cs typeface="Microsoft YaHei" charset="-122"/>
              </a:rPr>
              <a:t>预测服务器的行为</a:t>
            </a:r>
          </a:p>
        </p:txBody>
      </p:sp>
      <p:sp>
        <p:nvSpPr>
          <p:cNvPr id="7" name="矩形 6"/>
          <p:cNvSpPr/>
          <p:nvPr/>
        </p:nvSpPr>
        <p:spPr>
          <a:xfrm>
            <a:off x="253246" y="3261775"/>
            <a:ext cx="1107996" cy="369332"/>
          </a:xfrm>
          <a:prstGeom prst="rect">
            <a:avLst/>
          </a:prstGeom>
        </p:spPr>
        <p:txBody>
          <a:bodyPr wrap="none">
            <a:spAutoFit/>
          </a:bodyPr>
          <a:lstStyle/>
          <a:p>
            <a:pPr algn="ctr">
              <a:defRPr/>
            </a:pPr>
            <a:r>
              <a:rPr kumimoji="1" lang="zh-CN" altLang="en-US" dirty="0">
                <a:solidFill>
                  <a:srgbClr val="C5502D"/>
                </a:solidFill>
                <a:latin typeface="Microsoft YaHei" charset="-122"/>
                <a:ea typeface="Microsoft YaHei" charset="-122"/>
                <a:cs typeface="Microsoft YaHei" charset="-122"/>
              </a:rPr>
              <a:t>原始请求</a:t>
            </a:r>
          </a:p>
        </p:txBody>
      </p:sp>
      <p:sp>
        <p:nvSpPr>
          <p:cNvPr id="8" name="燕尾形 7"/>
          <p:cNvSpPr/>
          <p:nvPr/>
        </p:nvSpPr>
        <p:spPr>
          <a:xfrm>
            <a:off x="1405374" y="3308714"/>
            <a:ext cx="275451" cy="275451"/>
          </a:xfrm>
          <a:prstGeom prst="chevron">
            <a:avLst/>
          </a:prstGeom>
          <a:solidFill>
            <a:srgbClr val="F7B21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矩形 8"/>
          <p:cNvSpPr/>
          <p:nvPr/>
        </p:nvSpPr>
        <p:spPr>
          <a:xfrm>
            <a:off x="109229" y="4318165"/>
            <a:ext cx="1338829" cy="369332"/>
          </a:xfrm>
          <a:prstGeom prst="rect">
            <a:avLst/>
          </a:prstGeom>
        </p:spPr>
        <p:txBody>
          <a:bodyPr wrap="none">
            <a:spAutoFit/>
          </a:bodyPr>
          <a:lstStyle/>
          <a:p>
            <a:pPr algn="ctr">
              <a:defRPr/>
            </a:pPr>
            <a:r>
              <a:rPr kumimoji="1" lang="zh-CN" altLang="en-US" dirty="0">
                <a:solidFill>
                  <a:srgbClr val="C5502D"/>
                </a:solidFill>
                <a:latin typeface="Microsoft YaHei" charset="-122"/>
                <a:ea typeface="Microsoft YaHei" charset="-122"/>
                <a:cs typeface="Microsoft YaHei" charset="-122"/>
              </a:rPr>
              <a:t>第一次请求</a:t>
            </a:r>
          </a:p>
        </p:txBody>
      </p:sp>
      <p:sp>
        <p:nvSpPr>
          <p:cNvPr id="10" name="燕尾形 9"/>
          <p:cNvSpPr/>
          <p:nvPr/>
        </p:nvSpPr>
        <p:spPr>
          <a:xfrm>
            <a:off x="1405374" y="4365104"/>
            <a:ext cx="275451" cy="275451"/>
          </a:xfrm>
          <a:prstGeom prst="chevron">
            <a:avLst/>
          </a:prstGeom>
          <a:solidFill>
            <a:srgbClr val="F7B21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矩形 10"/>
          <p:cNvSpPr/>
          <p:nvPr/>
        </p:nvSpPr>
        <p:spPr>
          <a:xfrm>
            <a:off x="109229" y="5283769"/>
            <a:ext cx="1338829" cy="369332"/>
          </a:xfrm>
          <a:prstGeom prst="rect">
            <a:avLst/>
          </a:prstGeom>
        </p:spPr>
        <p:txBody>
          <a:bodyPr wrap="none">
            <a:spAutoFit/>
          </a:bodyPr>
          <a:lstStyle/>
          <a:p>
            <a:pPr algn="ctr">
              <a:defRPr/>
            </a:pPr>
            <a:r>
              <a:rPr kumimoji="1" lang="zh-CN" altLang="en-US">
                <a:solidFill>
                  <a:srgbClr val="C5502D"/>
                </a:solidFill>
                <a:latin typeface="Microsoft YaHei" charset="-122"/>
                <a:ea typeface="Microsoft YaHei" charset="-122"/>
                <a:cs typeface="Microsoft YaHei" charset="-122"/>
              </a:rPr>
              <a:t>第二次请求</a:t>
            </a:r>
            <a:endParaRPr kumimoji="1" lang="zh-CN" altLang="en-US" dirty="0">
              <a:solidFill>
                <a:srgbClr val="C5502D"/>
              </a:solidFill>
              <a:latin typeface="Microsoft YaHei" charset="-122"/>
              <a:ea typeface="Microsoft YaHei" charset="-122"/>
              <a:cs typeface="Microsoft YaHei" charset="-122"/>
            </a:endParaRPr>
          </a:p>
        </p:txBody>
      </p:sp>
      <p:sp>
        <p:nvSpPr>
          <p:cNvPr id="12" name="燕尾形 11"/>
          <p:cNvSpPr/>
          <p:nvPr/>
        </p:nvSpPr>
        <p:spPr>
          <a:xfrm>
            <a:off x="1405374" y="5330710"/>
            <a:ext cx="275451" cy="275451"/>
          </a:xfrm>
          <a:prstGeom prst="chevron">
            <a:avLst/>
          </a:prstGeom>
          <a:solidFill>
            <a:srgbClr val="F7B212"/>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13" name="Rectangle 5"/>
          <p:cNvSpPr/>
          <p:nvPr/>
        </p:nvSpPr>
        <p:spPr>
          <a:xfrm>
            <a:off x="6373926" y="3284984"/>
            <a:ext cx="2232248" cy="5760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泪珠形 17"/>
          <p:cNvSpPr/>
          <p:nvPr/>
        </p:nvSpPr>
        <p:spPr>
          <a:xfrm flipH="1">
            <a:off x="8005422" y="2969443"/>
            <a:ext cx="936104" cy="936104"/>
          </a:xfrm>
          <a:prstGeom prst="teardrop">
            <a:avLst/>
          </a:prstGeom>
          <a:solidFill>
            <a:srgbClr val="87D8FD"/>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chemeClr val="tx1">
                    <a:lumMod val="65000"/>
                    <a:lumOff val="35000"/>
                  </a:schemeClr>
                </a:solidFill>
                <a:latin typeface="Microsoft YaHei" charset="-122"/>
                <a:ea typeface="Microsoft YaHei" charset="-122"/>
                <a:cs typeface="Microsoft YaHei" charset="-122"/>
              </a:rPr>
              <a:t>对网页底层代码进行封装</a:t>
            </a:r>
            <a:endParaRPr lang="en-US" altLang="zh-CN" sz="1200" dirty="0">
              <a:solidFill>
                <a:schemeClr val="tx1">
                  <a:lumMod val="65000"/>
                  <a:lumOff val="35000"/>
                </a:schemeClr>
              </a:solidFill>
              <a:latin typeface="Microsoft YaHei" charset="-122"/>
              <a:ea typeface="Microsoft YaHei" charset="-122"/>
              <a:cs typeface="Microsoft YaHei" charset="-122"/>
            </a:endParaRPr>
          </a:p>
        </p:txBody>
      </p:sp>
      <p:sp>
        <p:nvSpPr>
          <p:cNvPr id="15" name="Rectangle 17"/>
          <p:cNvSpPr/>
          <p:nvPr/>
        </p:nvSpPr>
        <p:spPr>
          <a:xfrm>
            <a:off x="4429709" y="4293096"/>
            <a:ext cx="4032448" cy="64807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泪珠形 19"/>
          <p:cNvSpPr/>
          <p:nvPr/>
        </p:nvSpPr>
        <p:spPr>
          <a:xfrm flipH="1">
            <a:off x="8026991" y="4063461"/>
            <a:ext cx="936104" cy="936104"/>
          </a:xfrm>
          <a:prstGeom prst="teardrop">
            <a:avLst/>
          </a:prstGeom>
          <a:solidFill>
            <a:srgbClr val="0070C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chemeClr val="bg1"/>
                </a:solidFill>
                <a:latin typeface="Microsoft YaHei" charset="-122"/>
                <a:ea typeface="Microsoft YaHei" charset="-122"/>
                <a:cs typeface="Microsoft YaHei" charset="-122"/>
              </a:rPr>
              <a:t>每次采用的封装算法都不同</a:t>
            </a:r>
            <a:endParaRPr lang="en-US" altLang="zh-CN" sz="1200" dirty="0">
              <a:solidFill>
                <a:schemeClr val="bg1"/>
              </a:solidFill>
              <a:latin typeface="Microsoft YaHei" charset="-122"/>
              <a:ea typeface="Microsoft YaHei" charset="-122"/>
              <a:cs typeface="Microsoft YaHei" charset="-122"/>
            </a:endParaRPr>
          </a:p>
        </p:txBody>
      </p:sp>
      <p:sp>
        <p:nvSpPr>
          <p:cNvPr id="17" name="Rectangle 26"/>
          <p:cNvSpPr/>
          <p:nvPr/>
        </p:nvSpPr>
        <p:spPr>
          <a:xfrm>
            <a:off x="4429709" y="5373216"/>
            <a:ext cx="4032448" cy="64807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泪珠形 21"/>
          <p:cNvSpPr/>
          <p:nvPr/>
        </p:nvSpPr>
        <p:spPr>
          <a:xfrm flipH="1">
            <a:off x="8028384" y="5157192"/>
            <a:ext cx="936104" cy="936104"/>
          </a:xfrm>
          <a:prstGeom prst="teardrop">
            <a:avLst/>
          </a:prstGeom>
          <a:solidFill>
            <a:srgbClr val="00206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zh-CN" altLang="en-US" sz="1200" dirty="0">
                <a:solidFill>
                  <a:srgbClr val="FFFFFF"/>
                </a:solidFill>
                <a:latin typeface="Microsoft YaHei" charset="-122"/>
                <a:ea typeface="Microsoft YaHei" charset="-122"/>
                <a:cs typeface="Microsoft YaHei" charset="-122"/>
              </a:rPr>
              <a:t>每次反馈的</a:t>
            </a:r>
            <a:r>
              <a:rPr lang="zh-CN" altLang="en-US" sz="1200">
                <a:solidFill>
                  <a:srgbClr val="FFFFFF"/>
                </a:solidFill>
                <a:latin typeface="Microsoft YaHei" charset="-122"/>
                <a:ea typeface="Microsoft YaHei" charset="-122"/>
                <a:cs typeface="Microsoft YaHei" charset="-122"/>
              </a:rPr>
              <a:t>内容都不同</a:t>
            </a:r>
            <a:endParaRPr lang="en-US" altLang="zh-CN" sz="1200" dirty="0">
              <a:solidFill>
                <a:srgbClr val="FFFFFF"/>
              </a:solidFill>
              <a:latin typeface="Microsoft YaHei" charset="-122"/>
              <a:ea typeface="Microsoft YaHei" charset="-122"/>
              <a:cs typeface="Microsoft YaHei" charset="-122"/>
            </a:endParaRPr>
          </a:p>
        </p:txBody>
      </p:sp>
      <p:sp>
        <p:nvSpPr>
          <p:cNvPr id="19" name="标题 1"/>
          <p:cNvSpPr txBox="1">
            <a:spLocks/>
          </p:cNvSpPr>
          <p:nvPr/>
        </p:nvSpPr>
        <p:spPr>
          <a:xfrm>
            <a:off x="315931" y="1227404"/>
            <a:ext cx="7886700" cy="726268"/>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lgn="just"/>
            <a:r>
              <a:rPr kumimoji="1" lang="zh-CN" altLang="en-US" kern="0" dirty="0" smtClean="0">
                <a:solidFill>
                  <a:srgbClr val="743481"/>
                </a:solidFill>
              </a:rPr>
              <a:t>动态混淆</a:t>
            </a:r>
            <a:endParaRPr kumimoji="1" lang="zh-CN" altLang="en-US" kern="0" dirty="0">
              <a:solidFill>
                <a:srgbClr val="743481"/>
              </a:solidFill>
            </a:endParaRPr>
          </a:p>
        </p:txBody>
      </p:sp>
      <p:sp>
        <p:nvSpPr>
          <p:cNvPr id="20"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1"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22"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3"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4"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5"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6" name="直接连接符 25">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22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ppt_x"/>
                                          </p:val>
                                        </p:tav>
                                        <p:tav tm="100000">
                                          <p:val>
                                            <p:strVal val="#ppt_x"/>
                                          </p:val>
                                        </p:tav>
                                      </p:tavLst>
                                    </p:anim>
                                    <p:anim calcmode="lin" valueType="num">
                                      <p:cBhvr additive="base">
                                        <p:cTn id="11" dur="500" fill="hold"/>
                                        <p:tgtEl>
                                          <p:spTgt spid="14"/>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1000"/>
                            </p:stCondLst>
                            <p:childTnLst>
                              <p:par>
                                <p:cTn id="24" presetID="2" presetClass="entr" presetSubtype="4"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395537" y="2212597"/>
            <a:ext cx="724938" cy="297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1627" tIns="40814" rIns="81627" bIns="40814">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0"/>
              </a:defRPr>
            </a:lvl9pPr>
          </a:lstStyle>
          <a:p>
            <a:r>
              <a:rPr kumimoji="0" lang="en-US" altLang="zh-CN" sz="1400">
                <a:solidFill>
                  <a:srgbClr val="C5502D"/>
                </a:solidFill>
                <a:latin typeface="Microsoft YaHei" charset="-122"/>
                <a:ea typeface="Microsoft YaHei" charset="-122"/>
                <a:cs typeface="Microsoft YaHei" charset="-122"/>
              </a:rPr>
              <a:t>Before</a:t>
            </a:r>
          </a:p>
        </p:txBody>
      </p:sp>
      <p:pic>
        <p:nvPicPr>
          <p:cNvPr id="3" name="图片 2"/>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97914" y="2643729"/>
            <a:ext cx="3354006" cy="1222752"/>
          </a:xfrm>
          <a:prstGeom prst="rect">
            <a:avLst/>
          </a:prstGeom>
          <a:noFill/>
          <a:ln w="38100">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4" name="TextBox 6"/>
          <p:cNvSpPr txBox="1">
            <a:spLocks noChangeArrowheads="1"/>
          </p:cNvSpPr>
          <p:nvPr/>
        </p:nvSpPr>
        <p:spPr bwMode="auto">
          <a:xfrm>
            <a:off x="4397176" y="2228944"/>
            <a:ext cx="594902" cy="297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1627" tIns="40814" rIns="81627" bIns="40814">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en-US" altLang="zh-CN" sz="1400">
                <a:solidFill>
                  <a:srgbClr val="C5502D"/>
                </a:solidFill>
                <a:latin typeface="Microsoft YaHei" charset="-122"/>
                <a:ea typeface="Microsoft YaHei" charset="-122"/>
                <a:cs typeface="Microsoft YaHei" charset="-122"/>
              </a:rPr>
              <a:t>After</a:t>
            </a:r>
          </a:p>
        </p:txBody>
      </p:sp>
      <p:pic>
        <p:nvPicPr>
          <p:cNvPr id="5" name="图片 4"/>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1" y="2615882"/>
            <a:ext cx="3536007" cy="1258090"/>
          </a:xfrm>
          <a:prstGeom prst="rect">
            <a:avLst/>
          </a:prstGeom>
          <a:noFill/>
          <a:ln w="38100">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6" name="矩形 5"/>
          <p:cNvSpPr/>
          <p:nvPr/>
        </p:nvSpPr>
        <p:spPr>
          <a:xfrm>
            <a:off x="4353372" y="3744243"/>
            <a:ext cx="3924300" cy="166688"/>
          </a:xfrm>
          <a:prstGeom prst="rect">
            <a:avLst/>
          </a:prstGeom>
          <a:noFill/>
          <a:ln w="63500">
            <a:solidFill>
              <a:srgbClr val="743481"/>
            </a:solidFill>
          </a:ln>
          <a:effectLst/>
        </p:spPr>
        <p:style>
          <a:lnRef idx="1">
            <a:schemeClr val="accent1"/>
          </a:lnRef>
          <a:fillRef idx="3">
            <a:schemeClr val="accent1"/>
          </a:fillRef>
          <a:effectRef idx="2">
            <a:schemeClr val="accent1"/>
          </a:effectRef>
          <a:fontRef idx="minor">
            <a:schemeClr val="lt1"/>
          </a:fontRef>
        </p:style>
        <p:txBody>
          <a:bodyPr lIns="81627" tIns="40814" rIns="81627" bIns="40814" anchor="ctr"/>
          <a:lstStyle/>
          <a:p>
            <a:pPr algn="ctr"/>
            <a:endParaRPr kumimoji="1" lang="zh-CN" altLang="en-US" sz="1100">
              <a:solidFill>
                <a:schemeClr val="tx1"/>
              </a:solidFill>
              <a:latin typeface="Microsoft YaHei" charset="-122"/>
              <a:ea typeface="Microsoft YaHei" charset="-122"/>
              <a:cs typeface="Microsoft YaHei" charset="-122"/>
            </a:endParaRPr>
          </a:p>
        </p:txBody>
      </p:sp>
      <p:sp>
        <p:nvSpPr>
          <p:cNvPr id="7" name="圆角矩形标注 6"/>
          <p:cNvSpPr/>
          <p:nvPr/>
        </p:nvSpPr>
        <p:spPr>
          <a:xfrm>
            <a:off x="8228337" y="2663638"/>
            <a:ext cx="808160" cy="710865"/>
          </a:xfrm>
          <a:prstGeom prst="wedgeRoundRectCallout">
            <a:avLst>
              <a:gd name="adj1" fmla="val -67918"/>
              <a:gd name="adj2" fmla="val 87540"/>
              <a:gd name="adj3" fmla="val 16667"/>
            </a:avLst>
          </a:prstGeom>
          <a:noFill/>
          <a:ln w="63500">
            <a:solidFill>
              <a:srgbClr val="743481"/>
            </a:solidFill>
          </a:ln>
          <a:effectLst/>
        </p:spPr>
        <p:style>
          <a:lnRef idx="1">
            <a:schemeClr val="accent1"/>
          </a:lnRef>
          <a:fillRef idx="3">
            <a:schemeClr val="accent1"/>
          </a:fillRef>
          <a:effectRef idx="2">
            <a:schemeClr val="accent1"/>
          </a:effectRef>
          <a:fontRef idx="minor">
            <a:schemeClr val="lt1"/>
          </a:fontRef>
        </p:style>
        <p:txBody>
          <a:bodyPr lIns="81627" tIns="40814" rIns="81627" bIns="40814" anchor="ctr"/>
          <a:lstStyle/>
          <a:p>
            <a:pPr algn="ctr"/>
            <a:r>
              <a:rPr kumimoji="1" lang="zh-CN" altLang="en-US" sz="1100" dirty="0">
                <a:solidFill>
                  <a:schemeClr val="tx1"/>
                </a:solidFill>
                <a:latin typeface="Microsoft YaHei" charset="-122"/>
                <a:ea typeface="Microsoft YaHei" charset="-122"/>
                <a:cs typeface="Microsoft YaHei" charset="-122"/>
              </a:rPr>
              <a:t>动态混淆</a:t>
            </a:r>
          </a:p>
        </p:txBody>
      </p:sp>
      <p:sp>
        <p:nvSpPr>
          <p:cNvPr id="8" name="三角形 9"/>
          <p:cNvSpPr/>
          <p:nvPr/>
        </p:nvSpPr>
        <p:spPr>
          <a:xfrm rot="16200000">
            <a:off x="3938847" y="2676282"/>
            <a:ext cx="137891" cy="11887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10"/>
          <p:cNvCxnSpPr/>
          <p:nvPr/>
        </p:nvCxnSpPr>
        <p:spPr>
          <a:xfrm>
            <a:off x="4210299" y="2361805"/>
            <a:ext cx="0" cy="1651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三角形 11"/>
          <p:cNvSpPr/>
          <p:nvPr/>
        </p:nvSpPr>
        <p:spPr>
          <a:xfrm rot="5400000" flipH="1">
            <a:off x="4381172" y="3359408"/>
            <a:ext cx="133101" cy="11474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43"/>
          <p:cNvSpPr>
            <a:spLocks noChangeArrowheads="1"/>
          </p:cNvSpPr>
          <p:nvPr/>
        </p:nvSpPr>
        <p:spPr bwMode="auto">
          <a:xfrm>
            <a:off x="849867" y="4175325"/>
            <a:ext cx="1722926" cy="1557931"/>
          </a:xfrm>
          <a:prstGeom prst="roundRect">
            <a:avLst>
              <a:gd name="adj" fmla="val 0"/>
            </a:avLst>
          </a:prstGeom>
          <a:solidFill>
            <a:srgbClr val="EE565D"/>
          </a:solidFill>
          <a:ln w="28575" cmpd="sng">
            <a:solidFill>
              <a:srgbClr val="FFFFFF"/>
            </a:solidFill>
            <a:round/>
            <a:headEnd/>
            <a:tailEnd/>
          </a:ln>
          <a:extLst/>
        </p:spPr>
        <p:txBody>
          <a:bodyPr lIns="68580" tIns="34290" rIns="68580" bIns="34290" anchor="ctr"/>
          <a:lstStyle/>
          <a:p>
            <a:pPr algn="ctr" eaLnBrk="1" hangingPunct="1"/>
            <a:r>
              <a:rPr lang="zh-CN" altLang="en-US" sz="1600" dirty="0">
                <a:solidFill>
                  <a:schemeClr val="bg1"/>
                </a:solidFill>
                <a:latin typeface="Microsoft YaHei" charset="-122"/>
                <a:ea typeface="Microsoft YaHei" charset="-122"/>
                <a:cs typeface="Microsoft YaHei" charset="-122"/>
              </a:rPr>
              <a:t>对终端用户请求的内容进行保护</a:t>
            </a:r>
            <a:endParaRPr lang="en-US" altLang="zh-CN" sz="1600" dirty="0">
              <a:solidFill>
                <a:schemeClr val="bg1"/>
              </a:solidFill>
              <a:latin typeface="Microsoft YaHei" charset="-122"/>
              <a:ea typeface="Microsoft YaHei" charset="-122"/>
              <a:cs typeface="Microsoft YaHei" charset="-122"/>
            </a:endParaRPr>
          </a:p>
          <a:p>
            <a:pPr algn="ctr" eaLnBrk="1" hangingPunct="1"/>
            <a:r>
              <a:rPr lang="zh-CN" altLang="en-US" sz="1600" dirty="0">
                <a:solidFill>
                  <a:schemeClr val="bg1"/>
                </a:solidFill>
                <a:latin typeface="Microsoft YaHei" charset="-122"/>
                <a:ea typeface="Microsoft YaHei" charset="-122"/>
                <a:cs typeface="Microsoft YaHei" charset="-122"/>
              </a:rPr>
              <a:t>（</a:t>
            </a:r>
            <a:r>
              <a:rPr lang="en-US" altLang="zh-CN" sz="1600" dirty="0">
                <a:solidFill>
                  <a:schemeClr val="bg1"/>
                </a:solidFill>
                <a:latin typeface="Microsoft YaHei" charset="-122"/>
                <a:ea typeface="Microsoft YaHei" charset="-122"/>
                <a:cs typeface="Microsoft YaHei" charset="-122"/>
              </a:rPr>
              <a:t>Cookie</a:t>
            </a:r>
            <a:r>
              <a:rPr lang="zh-CN" altLang="en-US" sz="1600" dirty="0">
                <a:solidFill>
                  <a:schemeClr val="bg1"/>
                </a:solidFill>
                <a:latin typeface="Microsoft YaHei" charset="-122"/>
                <a:ea typeface="Microsoft YaHei" charset="-122"/>
                <a:cs typeface="Microsoft YaHei" charset="-122"/>
              </a:rPr>
              <a:t>、表单数据、</a:t>
            </a:r>
            <a:r>
              <a:rPr lang="en-US" altLang="zh-CN" sz="1600" dirty="0">
                <a:solidFill>
                  <a:schemeClr val="bg1"/>
                </a:solidFill>
                <a:latin typeface="Microsoft YaHei" charset="-122"/>
                <a:ea typeface="Microsoft YaHei" charset="-122"/>
                <a:cs typeface="Microsoft YaHei" charset="-122"/>
              </a:rPr>
              <a:t>URL</a:t>
            </a:r>
            <a:r>
              <a:rPr lang="zh-CN" altLang="en-US" sz="1600" dirty="0">
                <a:solidFill>
                  <a:schemeClr val="bg1"/>
                </a:solidFill>
                <a:latin typeface="Microsoft YaHei" charset="-122"/>
                <a:ea typeface="Microsoft YaHei" charset="-122"/>
                <a:cs typeface="Microsoft YaHei" charset="-122"/>
              </a:rPr>
              <a:t>等）</a:t>
            </a:r>
          </a:p>
        </p:txBody>
      </p:sp>
      <p:sp>
        <p:nvSpPr>
          <p:cNvPr id="12" name="圆角矩形 44"/>
          <p:cNvSpPr>
            <a:spLocks noChangeArrowheads="1"/>
          </p:cNvSpPr>
          <p:nvPr/>
        </p:nvSpPr>
        <p:spPr bwMode="auto">
          <a:xfrm>
            <a:off x="3514022" y="4174732"/>
            <a:ext cx="1700926" cy="1557931"/>
          </a:xfrm>
          <a:prstGeom prst="roundRect">
            <a:avLst>
              <a:gd name="adj" fmla="val 0"/>
            </a:avLst>
          </a:prstGeom>
          <a:solidFill>
            <a:srgbClr val="E8B30D"/>
          </a:solidFill>
          <a:ln w="28575" cmpd="sng">
            <a:solidFill>
              <a:srgbClr val="FFFFFF"/>
            </a:solidFill>
          </a:ln>
          <a:extLst/>
        </p:spPr>
        <p:txBody>
          <a:bodyPr lIns="68580" tIns="34290" rIns="68580" bIns="34290" anchor="ctr"/>
          <a:lstStyle/>
          <a:p>
            <a:pPr eaLnBrk="1" hangingPunct="1"/>
            <a:r>
              <a:rPr lang="zh-CN" altLang="en-US" sz="1600" dirty="0">
                <a:solidFill>
                  <a:schemeClr val="bg1"/>
                </a:solidFill>
                <a:latin typeface="Microsoft YaHei" charset="-122"/>
                <a:ea typeface="Microsoft YaHei" charset="-122"/>
                <a:cs typeface="Microsoft YaHei" charset="-122"/>
              </a:rPr>
              <a:t>使用一次性</a:t>
            </a:r>
            <a:endParaRPr lang="en-US" altLang="zh-CN" sz="1600" dirty="0">
              <a:solidFill>
                <a:schemeClr val="bg1"/>
              </a:solidFill>
              <a:latin typeface="Microsoft YaHei" charset="-122"/>
              <a:ea typeface="Microsoft YaHei" charset="-122"/>
              <a:cs typeface="Microsoft YaHei" charset="-122"/>
            </a:endParaRPr>
          </a:p>
          <a:p>
            <a:pPr eaLnBrk="1" hangingPunct="1"/>
            <a:r>
              <a:rPr lang="zh-CN" altLang="en-US" sz="1600" dirty="0">
                <a:solidFill>
                  <a:schemeClr val="bg1"/>
                </a:solidFill>
                <a:latin typeface="Microsoft YaHei" charset="-122"/>
                <a:ea typeface="Microsoft YaHei" charset="-122"/>
                <a:cs typeface="Microsoft YaHei" charset="-122"/>
              </a:rPr>
              <a:t>（非固定）的</a:t>
            </a:r>
            <a:endParaRPr lang="en-US" altLang="zh-CN" sz="1600" dirty="0">
              <a:solidFill>
                <a:schemeClr val="bg1"/>
              </a:solidFill>
              <a:latin typeface="Microsoft YaHei" charset="-122"/>
              <a:ea typeface="Microsoft YaHei" charset="-122"/>
              <a:cs typeface="Microsoft YaHei" charset="-122"/>
            </a:endParaRPr>
          </a:p>
          <a:p>
            <a:pPr eaLnBrk="1" hangingPunct="1"/>
            <a:r>
              <a:rPr lang="zh-CN" altLang="en-US" sz="1600" dirty="0">
                <a:solidFill>
                  <a:schemeClr val="bg1"/>
                </a:solidFill>
                <a:latin typeface="Microsoft YaHei" charset="-122"/>
                <a:ea typeface="Microsoft YaHei" charset="-122"/>
                <a:cs typeface="Microsoft YaHei" charset="-122"/>
              </a:rPr>
              <a:t>混淆算法与密钥</a:t>
            </a:r>
          </a:p>
        </p:txBody>
      </p:sp>
      <p:sp>
        <p:nvSpPr>
          <p:cNvPr id="13" name="圆角矩形 45"/>
          <p:cNvSpPr>
            <a:spLocks noChangeArrowheads="1"/>
          </p:cNvSpPr>
          <p:nvPr/>
        </p:nvSpPr>
        <p:spPr bwMode="auto">
          <a:xfrm>
            <a:off x="6156177" y="4174732"/>
            <a:ext cx="1722926" cy="1557931"/>
          </a:xfrm>
          <a:prstGeom prst="roundRect">
            <a:avLst>
              <a:gd name="adj" fmla="val 0"/>
            </a:avLst>
          </a:prstGeom>
          <a:solidFill>
            <a:srgbClr val="0070C0"/>
          </a:solidFill>
          <a:ln w="28575" cmpd="sng">
            <a:solidFill>
              <a:srgbClr val="FFFFFF"/>
            </a:solidFill>
            <a:round/>
            <a:headEnd/>
            <a:tailEnd/>
          </a:ln>
          <a:extLst/>
        </p:spPr>
        <p:txBody>
          <a:bodyPr lIns="68580" tIns="34290" rIns="68580" bIns="34290" anchor="ctr"/>
          <a:lstStyle/>
          <a:p>
            <a:pPr eaLnBrk="1" hangingPunct="1"/>
            <a:r>
              <a:rPr lang="zh-CN" altLang="en-US" sz="1600" dirty="0">
                <a:solidFill>
                  <a:schemeClr val="bg1"/>
                </a:solidFill>
                <a:latin typeface="Microsoft YaHei" charset="-122"/>
                <a:ea typeface="Microsoft YaHei" charset="-122"/>
                <a:cs typeface="Microsoft YaHei" charset="-122"/>
              </a:rPr>
              <a:t>防止伪造请求、代码注入、</a:t>
            </a:r>
            <a:endParaRPr lang="en-US" altLang="zh-CN" sz="1600" dirty="0">
              <a:solidFill>
                <a:schemeClr val="bg1"/>
              </a:solidFill>
              <a:latin typeface="Microsoft YaHei" charset="-122"/>
              <a:ea typeface="Microsoft YaHei" charset="-122"/>
              <a:cs typeface="Microsoft YaHei" charset="-122"/>
            </a:endParaRPr>
          </a:p>
          <a:p>
            <a:pPr eaLnBrk="1" hangingPunct="1"/>
            <a:r>
              <a:rPr lang="zh-CN" altLang="en-US" sz="1600" dirty="0">
                <a:solidFill>
                  <a:schemeClr val="bg1"/>
                </a:solidFill>
                <a:latin typeface="Microsoft YaHei" charset="-122"/>
                <a:ea typeface="Microsoft YaHei" charset="-122"/>
                <a:cs typeface="Microsoft YaHei" charset="-122"/>
              </a:rPr>
              <a:t>窃听或篡改交易内容等攻击行为</a:t>
            </a:r>
          </a:p>
        </p:txBody>
      </p:sp>
      <p:sp>
        <p:nvSpPr>
          <p:cNvPr id="14" name="椭圆 13"/>
          <p:cNvSpPr/>
          <p:nvPr/>
        </p:nvSpPr>
        <p:spPr>
          <a:xfrm>
            <a:off x="4162840" y="2680176"/>
            <a:ext cx="94919" cy="94919"/>
          </a:xfrm>
          <a:prstGeom prst="ellipse">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4167006" y="3351965"/>
            <a:ext cx="94919" cy="94919"/>
          </a:xfrm>
          <a:prstGeom prst="ellipse">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18"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19"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20"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1"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2"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3" name="直接连接符 22">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标题 1"/>
          <p:cNvSpPr txBox="1">
            <a:spLocks/>
          </p:cNvSpPr>
          <p:nvPr/>
        </p:nvSpPr>
        <p:spPr>
          <a:xfrm>
            <a:off x="315931" y="1227404"/>
            <a:ext cx="7886700" cy="726268"/>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lgn="just"/>
            <a:r>
              <a:rPr kumimoji="1" lang="zh-CN" altLang="en-US" kern="0" dirty="0" smtClean="0">
                <a:solidFill>
                  <a:srgbClr val="743481"/>
                </a:solidFill>
              </a:rPr>
              <a:t>动态加密</a:t>
            </a:r>
            <a:endParaRPr kumimoji="1" lang="zh-CN" altLang="en-US" kern="0" dirty="0">
              <a:solidFill>
                <a:srgbClr val="743481"/>
              </a:solidFill>
            </a:endParaRPr>
          </a:p>
        </p:txBody>
      </p:sp>
    </p:spTree>
    <p:extLst>
      <p:ext uri="{BB962C8B-B14F-4D97-AF65-F5344CB8AC3E}">
        <p14:creationId xmlns:p14="http://schemas.microsoft.com/office/powerpoint/2010/main" val="183731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up)">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P spid="12" grpId="0" animBg="1" autoUpdateAnimBg="0"/>
      <p:bldP spid="13"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395537" y="2348880"/>
            <a:ext cx="724938" cy="297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1627" tIns="40814" rIns="81627" bIns="40814">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0"/>
              </a:defRPr>
            </a:lvl9pPr>
          </a:lstStyle>
          <a:p>
            <a:r>
              <a:rPr kumimoji="0" lang="en-US" altLang="zh-CN" sz="1400">
                <a:solidFill>
                  <a:srgbClr val="C5502D"/>
                </a:solidFill>
                <a:latin typeface="Microsoft YaHei" charset="-122"/>
                <a:ea typeface="Microsoft YaHei" charset="-122"/>
                <a:cs typeface="Microsoft YaHei" charset="-122"/>
              </a:rPr>
              <a:t>Before</a:t>
            </a:r>
          </a:p>
        </p:txBody>
      </p:sp>
      <p:sp>
        <p:nvSpPr>
          <p:cNvPr id="4" name="TextBox 6"/>
          <p:cNvSpPr txBox="1">
            <a:spLocks noChangeArrowheads="1"/>
          </p:cNvSpPr>
          <p:nvPr/>
        </p:nvSpPr>
        <p:spPr bwMode="auto">
          <a:xfrm>
            <a:off x="4397176" y="2365227"/>
            <a:ext cx="594902" cy="297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81627" tIns="40814" rIns="81627" bIns="40814">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eaLnBrk="0" fontAlgn="base" hangingPunct="0">
              <a:spcBef>
                <a:spcPct val="0"/>
              </a:spcBef>
              <a:spcAft>
                <a:spcPct val="0"/>
              </a:spcAft>
              <a:buFont typeface="Arial" charset="0"/>
              <a:defRPr kumimoji="1" sz="2400">
                <a:solidFill>
                  <a:schemeClr val="tx1"/>
                </a:solidFill>
                <a:latin typeface="Calibri" charset="0"/>
                <a:ea typeface="宋体" charset="0"/>
              </a:defRPr>
            </a:lvl6pPr>
            <a:lvl7pPr marL="2971800" indent="-228600" eaLnBrk="0" fontAlgn="base" hangingPunct="0">
              <a:spcBef>
                <a:spcPct val="0"/>
              </a:spcBef>
              <a:spcAft>
                <a:spcPct val="0"/>
              </a:spcAft>
              <a:buFont typeface="Arial" charset="0"/>
              <a:defRPr kumimoji="1" sz="2400">
                <a:solidFill>
                  <a:schemeClr val="tx1"/>
                </a:solidFill>
                <a:latin typeface="Calibri" charset="0"/>
                <a:ea typeface="宋体" charset="0"/>
              </a:defRPr>
            </a:lvl7pPr>
            <a:lvl8pPr marL="3429000" indent="-228600" eaLnBrk="0" fontAlgn="base" hangingPunct="0">
              <a:spcBef>
                <a:spcPct val="0"/>
              </a:spcBef>
              <a:spcAft>
                <a:spcPct val="0"/>
              </a:spcAft>
              <a:buFont typeface="Arial" charset="0"/>
              <a:defRPr kumimoji="1" sz="2400">
                <a:solidFill>
                  <a:schemeClr val="tx1"/>
                </a:solidFill>
                <a:latin typeface="Calibri" charset="0"/>
                <a:ea typeface="宋体" charset="0"/>
              </a:defRPr>
            </a:lvl8pPr>
            <a:lvl9pPr marL="3886200" indent="-228600" eaLnBrk="0" fontAlgn="base" hangingPunct="0">
              <a:spcBef>
                <a:spcPct val="0"/>
              </a:spcBef>
              <a:spcAft>
                <a:spcPct val="0"/>
              </a:spcAft>
              <a:buFont typeface="Arial" charset="0"/>
              <a:defRPr kumimoji="1" sz="2400">
                <a:solidFill>
                  <a:schemeClr val="tx1"/>
                </a:solidFill>
                <a:latin typeface="Calibri" charset="0"/>
                <a:ea typeface="宋体" charset="0"/>
              </a:defRPr>
            </a:lvl9pPr>
          </a:lstStyle>
          <a:p>
            <a:pPr algn="ctr"/>
            <a:r>
              <a:rPr kumimoji="0" lang="en-US" altLang="zh-CN" sz="1400">
                <a:solidFill>
                  <a:srgbClr val="C5502D"/>
                </a:solidFill>
                <a:latin typeface="Microsoft YaHei" charset="-122"/>
                <a:ea typeface="Microsoft YaHei" charset="-122"/>
                <a:cs typeface="Microsoft YaHei" charset="-122"/>
              </a:rPr>
              <a:t>After</a:t>
            </a:r>
          </a:p>
        </p:txBody>
      </p:sp>
      <p:sp>
        <p:nvSpPr>
          <p:cNvPr id="5" name="三角形 5"/>
          <p:cNvSpPr/>
          <p:nvPr/>
        </p:nvSpPr>
        <p:spPr>
          <a:xfrm rot="16200000">
            <a:off x="3938847" y="2812566"/>
            <a:ext cx="137891" cy="11887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6"/>
          <p:cNvCxnSpPr/>
          <p:nvPr/>
        </p:nvCxnSpPr>
        <p:spPr>
          <a:xfrm>
            <a:off x="4210299" y="2498088"/>
            <a:ext cx="0" cy="16515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三角形 7"/>
          <p:cNvSpPr/>
          <p:nvPr/>
        </p:nvSpPr>
        <p:spPr>
          <a:xfrm rot="5400000" flipH="1">
            <a:off x="4381172" y="3495691"/>
            <a:ext cx="133101" cy="11474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43"/>
          <p:cNvSpPr>
            <a:spLocks noChangeArrowheads="1"/>
          </p:cNvSpPr>
          <p:nvPr/>
        </p:nvSpPr>
        <p:spPr bwMode="auto">
          <a:xfrm>
            <a:off x="973250" y="4337056"/>
            <a:ext cx="2330549" cy="1557931"/>
          </a:xfrm>
          <a:prstGeom prst="roundRect">
            <a:avLst>
              <a:gd name="adj" fmla="val 0"/>
            </a:avLst>
          </a:prstGeom>
          <a:solidFill>
            <a:srgbClr val="EE565D"/>
          </a:solidFill>
          <a:ln w="28575" cmpd="sng">
            <a:solidFill>
              <a:srgbClr val="FFFFFF"/>
            </a:solidFill>
            <a:round/>
            <a:headEnd/>
            <a:tailEnd/>
          </a:ln>
          <a:extLst/>
        </p:spPr>
        <p:txBody>
          <a:bodyPr lIns="68580" tIns="34290" rIns="68580" bIns="34290" anchor="ctr"/>
          <a:lstStyle/>
          <a:p>
            <a:r>
              <a:rPr lang="zh-CN" altLang="en-US" sz="1600" dirty="0">
                <a:solidFill>
                  <a:schemeClr val="bg1"/>
                </a:solidFill>
                <a:latin typeface="Microsoft YaHei" charset="-122"/>
                <a:ea typeface="Microsoft YaHei" charset="-122"/>
                <a:cs typeface="Microsoft YaHei" charset="-122"/>
              </a:rPr>
              <a:t>对当前访问页面内的</a:t>
            </a:r>
            <a:endParaRPr lang="en-US" altLang="zh-CN" sz="1600" dirty="0">
              <a:solidFill>
                <a:schemeClr val="bg1"/>
              </a:solidFill>
              <a:latin typeface="Microsoft YaHei" charset="-122"/>
              <a:ea typeface="Microsoft YaHei" charset="-122"/>
              <a:cs typeface="Microsoft YaHei" charset="-122"/>
            </a:endParaRPr>
          </a:p>
          <a:p>
            <a:r>
              <a:rPr lang="zh-CN" altLang="en-US" sz="1600" dirty="0">
                <a:solidFill>
                  <a:schemeClr val="bg1"/>
                </a:solidFill>
                <a:latin typeface="Microsoft YaHei" charset="-122"/>
                <a:ea typeface="Microsoft YaHei" charset="-122"/>
                <a:cs typeface="Microsoft YaHei" charset="-122"/>
              </a:rPr>
              <a:t>合法请求授予一次性令牌（一定时间内有效）</a:t>
            </a:r>
          </a:p>
        </p:txBody>
      </p:sp>
      <p:sp>
        <p:nvSpPr>
          <p:cNvPr id="9" name="圆角矩形 45"/>
          <p:cNvSpPr>
            <a:spLocks noChangeArrowheads="1"/>
          </p:cNvSpPr>
          <p:nvPr/>
        </p:nvSpPr>
        <p:spPr bwMode="auto">
          <a:xfrm>
            <a:off x="5091836" y="4337056"/>
            <a:ext cx="2330549" cy="1557931"/>
          </a:xfrm>
          <a:prstGeom prst="roundRect">
            <a:avLst>
              <a:gd name="adj" fmla="val 0"/>
            </a:avLst>
          </a:prstGeom>
          <a:solidFill>
            <a:srgbClr val="0070C0"/>
          </a:solidFill>
          <a:ln w="28575" cmpd="sng">
            <a:solidFill>
              <a:srgbClr val="FFFFFF"/>
            </a:solidFill>
            <a:round/>
            <a:headEnd/>
            <a:tailEnd/>
          </a:ln>
          <a:extLst/>
        </p:spPr>
        <p:txBody>
          <a:bodyPr lIns="68580" tIns="34290" rIns="68580" bIns="34290" anchor="ctr"/>
          <a:lstStyle/>
          <a:p>
            <a:r>
              <a:rPr lang="zh-CN" altLang="en-US" sz="1600" dirty="0">
                <a:solidFill>
                  <a:schemeClr val="bg1"/>
                </a:solidFill>
                <a:latin typeface="Microsoft YaHei" charset="-122"/>
                <a:ea typeface="Microsoft YaHei" charset="-122"/>
                <a:cs typeface="Microsoft YaHei" charset="-122"/>
              </a:rPr>
              <a:t>保障业务逻辑的正确运行，抵御越权访问、网页后门、重放攻击、应用层</a:t>
            </a:r>
            <a:r>
              <a:rPr lang="en-US" altLang="zh-CN" sz="1600" dirty="0" err="1">
                <a:solidFill>
                  <a:schemeClr val="bg1"/>
                </a:solidFill>
                <a:latin typeface="Microsoft YaHei" charset="-122"/>
                <a:ea typeface="Microsoft YaHei" charset="-122"/>
                <a:cs typeface="Microsoft YaHei" charset="-122"/>
              </a:rPr>
              <a:t>DDoS</a:t>
            </a:r>
            <a:r>
              <a:rPr lang="zh-CN" altLang="en-US" sz="1600" dirty="0">
                <a:solidFill>
                  <a:schemeClr val="bg1"/>
                </a:solidFill>
                <a:latin typeface="Microsoft YaHei" charset="-122"/>
                <a:ea typeface="Microsoft YaHei" charset="-122"/>
                <a:cs typeface="Microsoft YaHei" charset="-122"/>
              </a:rPr>
              <a:t>等自动化恶意攻击行为。</a:t>
            </a:r>
          </a:p>
        </p:txBody>
      </p:sp>
      <p:sp>
        <p:nvSpPr>
          <p:cNvPr id="10" name="椭圆 9"/>
          <p:cNvSpPr/>
          <p:nvPr/>
        </p:nvSpPr>
        <p:spPr>
          <a:xfrm>
            <a:off x="4162840" y="2816460"/>
            <a:ext cx="94919" cy="94919"/>
          </a:xfrm>
          <a:prstGeom prst="ellipse">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4167006" y="3488248"/>
            <a:ext cx="94919" cy="94919"/>
          </a:xfrm>
          <a:prstGeom prst="ellipse">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09960" y="2793031"/>
            <a:ext cx="3341961" cy="1217225"/>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13" name="图片 12"/>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2001" y="2764198"/>
            <a:ext cx="3370221" cy="1227519"/>
          </a:xfrm>
          <a:prstGeom prst="rect">
            <a:avLst/>
          </a:prstGeom>
          <a:noFill/>
          <a:ln w="3810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
        <p:nvSpPr>
          <p:cNvPr id="14" name="矩形 13"/>
          <p:cNvSpPr/>
          <p:nvPr/>
        </p:nvSpPr>
        <p:spPr>
          <a:xfrm>
            <a:off x="5555140" y="2742573"/>
            <a:ext cx="2160240" cy="168805"/>
          </a:xfrm>
          <a:prstGeom prst="rect">
            <a:avLst/>
          </a:prstGeom>
          <a:noFill/>
          <a:ln w="63500">
            <a:solidFill>
              <a:srgbClr val="743481"/>
            </a:solidFill>
          </a:ln>
          <a:effectLst/>
        </p:spPr>
        <p:style>
          <a:lnRef idx="1">
            <a:schemeClr val="accent1"/>
          </a:lnRef>
          <a:fillRef idx="3">
            <a:schemeClr val="accent1"/>
          </a:fillRef>
          <a:effectRef idx="2">
            <a:schemeClr val="accent1"/>
          </a:effectRef>
          <a:fontRef idx="minor">
            <a:schemeClr val="lt1"/>
          </a:fontRef>
        </p:style>
        <p:txBody>
          <a:bodyPr lIns="81627" tIns="40814" rIns="81627" bIns="40814" anchor="ctr"/>
          <a:lstStyle/>
          <a:p>
            <a:pPr algn="ctr">
              <a:defRPr/>
            </a:pPr>
            <a:endParaRPr kumimoji="1" lang="zh-CN" altLang="en-US" sz="197">
              <a:latin typeface="Microsoft YaHei" charset="-122"/>
              <a:ea typeface="Microsoft YaHei" charset="-122"/>
              <a:cs typeface="Microsoft YaHei" charset="-122"/>
            </a:endParaRPr>
          </a:p>
        </p:txBody>
      </p:sp>
      <p:sp>
        <p:nvSpPr>
          <p:cNvPr id="15" name="圆角矩形标注 14"/>
          <p:cNvSpPr/>
          <p:nvPr/>
        </p:nvSpPr>
        <p:spPr>
          <a:xfrm>
            <a:off x="8081136" y="2918230"/>
            <a:ext cx="811345" cy="659978"/>
          </a:xfrm>
          <a:prstGeom prst="wedgeRoundRectCallout">
            <a:avLst>
              <a:gd name="adj1" fmla="val -93243"/>
              <a:gd name="adj2" fmla="val -49948"/>
              <a:gd name="adj3" fmla="val 16667"/>
            </a:avLst>
          </a:prstGeom>
          <a:noFill/>
          <a:ln w="63500">
            <a:solidFill>
              <a:srgbClr val="743481"/>
            </a:solidFill>
          </a:ln>
          <a:effectLst/>
        </p:spPr>
        <p:style>
          <a:lnRef idx="1">
            <a:schemeClr val="accent1"/>
          </a:lnRef>
          <a:fillRef idx="3">
            <a:schemeClr val="accent1"/>
          </a:fillRef>
          <a:effectRef idx="2">
            <a:schemeClr val="accent1"/>
          </a:effectRef>
          <a:fontRef idx="minor">
            <a:schemeClr val="lt1"/>
          </a:fontRef>
        </p:style>
        <p:txBody>
          <a:bodyPr lIns="81627" tIns="40814" rIns="81627" bIns="40814" anchor="ctr"/>
          <a:lstStyle/>
          <a:p>
            <a:pPr algn="ctr"/>
            <a:r>
              <a:rPr kumimoji="1" lang="zh-CN" altLang="en-US" sz="1100" dirty="0">
                <a:solidFill>
                  <a:schemeClr val="tx1"/>
                </a:solidFill>
                <a:latin typeface="Microsoft YaHei" charset="-122"/>
                <a:ea typeface="Microsoft YaHei" charset="-122"/>
                <a:cs typeface="Microsoft YaHei" charset="-122"/>
              </a:rPr>
              <a:t>动态令牌</a:t>
            </a:r>
          </a:p>
        </p:txBody>
      </p:sp>
      <p:sp>
        <p:nvSpPr>
          <p:cNvPr id="16"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17"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18"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19"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20"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21"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22" name="直接连接符 21">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标题 1"/>
          <p:cNvSpPr txBox="1">
            <a:spLocks/>
          </p:cNvSpPr>
          <p:nvPr/>
        </p:nvSpPr>
        <p:spPr>
          <a:xfrm>
            <a:off x="315931" y="1227404"/>
            <a:ext cx="7886700" cy="726268"/>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lgn="just"/>
            <a:r>
              <a:rPr kumimoji="1" lang="zh-CN" altLang="en-US" kern="0" dirty="0" smtClean="0">
                <a:solidFill>
                  <a:srgbClr val="743481"/>
                </a:solidFill>
              </a:rPr>
              <a:t>动态令牌</a:t>
            </a:r>
            <a:endParaRPr kumimoji="1" lang="zh-CN" altLang="en-US" kern="0" dirty="0">
              <a:solidFill>
                <a:srgbClr val="743481"/>
              </a:solidFill>
            </a:endParaRPr>
          </a:p>
        </p:txBody>
      </p:sp>
    </p:spTree>
    <p:extLst>
      <p:ext uri="{BB962C8B-B14F-4D97-AF65-F5344CB8AC3E}">
        <p14:creationId xmlns:p14="http://schemas.microsoft.com/office/powerpoint/2010/main" val="371434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ppt_y</p:attrName>
                                        </p:attrNameLst>
                                      </p:cBhvr>
                                      <p:tavLst>
                                        <p:tav tm="0">
                                          <p:val>
                                            <p:strVal val="#ppt_y+#ppt_h*1.125000"/>
                                          </p:val>
                                        </p:tav>
                                        <p:tav tm="100000">
                                          <p:val>
                                            <p:strVal val="#ppt_y"/>
                                          </p:val>
                                        </p:tav>
                                      </p:tavLst>
                                    </p:anim>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P spid="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latin typeface="方正风雅宋简体" panose="02000000000000000000" pitchFamily="2" charset="-122"/>
                <a:ea typeface="方正风雅宋简体" panose="02000000000000000000" pitchFamily="2" charset="-122"/>
              </a:rPr>
              <a:t>研究方案</a:t>
            </a:r>
            <a:endParaRPr lang="zh-CN" altLang="en-US" dirty="0">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30"/>
          <p:cNvSpPr>
            <a:spLocks noChangeArrowheads="1"/>
          </p:cNvSpPr>
          <p:nvPr/>
        </p:nvSpPr>
        <p:spPr bwMode="auto">
          <a:xfrm>
            <a:off x="899592" y="160364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3" name="Rectangle 28"/>
          <p:cNvSpPr>
            <a:spLocks noChangeArrowheads="1"/>
          </p:cNvSpPr>
          <p:nvPr/>
        </p:nvSpPr>
        <p:spPr bwMode="auto">
          <a:xfrm>
            <a:off x="1619672" y="13491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4" name="Group 1"/>
          <p:cNvGrpSpPr>
            <a:grpSpLocks noChangeAspect="1"/>
          </p:cNvGrpSpPr>
          <p:nvPr/>
        </p:nvGrpSpPr>
        <p:grpSpPr bwMode="auto">
          <a:xfrm>
            <a:off x="251520" y="1268760"/>
            <a:ext cx="8683196" cy="3796229"/>
            <a:chOff x="1978" y="10569"/>
            <a:chExt cx="8051" cy="3521"/>
          </a:xfrm>
        </p:grpSpPr>
        <p:sp>
          <p:nvSpPr>
            <p:cNvPr id="46" name="Rectangle 26"/>
            <p:cNvSpPr>
              <a:spLocks noChangeArrowheads="1"/>
            </p:cNvSpPr>
            <p:nvPr/>
          </p:nvSpPr>
          <p:spPr bwMode="auto">
            <a:xfrm>
              <a:off x="5306" y="11387"/>
              <a:ext cx="1003" cy="854"/>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随机加密算法</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7" name="Rectangle 25"/>
            <p:cNvSpPr>
              <a:spLocks noChangeArrowheads="1"/>
            </p:cNvSpPr>
            <p:nvPr/>
          </p:nvSpPr>
          <p:spPr bwMode="auto">
            <a:xfrm>
              <a:off x="6159" y="10569"/>
              <a:ext cx="1738" cy="469"/>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随机加密算法</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8" name="Rectangle 24"/>
            <p:cNvSpPr>
              <a:spLocks noChangeArrowheads="1"/>
            </p:cNvSpPr>
            <p:nvPr/>
          </p:nvSpPr>
          <p:spPr bwMode="auto">
            <a:xfrm>
              <a:off x="3556" y="10570"/>
              <a:ext cx="783" cy="469"/>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混淆</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9" name="Rectangle 23"/>
            <p:cNvSpPr>
              <a:spLocks noChangeArrowheads="1"/>
            </p:cNvSpPr>
            <p:nvPr/>
          </p:nvSpPr>
          <p:spPr bwMode="auto">
            <a:xfrm>
              <a:off x="2979" y="11492"/>
              <a:ext cx="783" cy="469"/>
            </a:xfrm>
            <a:prstGeom prst="rect">
              <a:avLst/>
            </a:prstGeom>
            <a:solidFill>
              <a:srgbClr val="FFFFFF"/>
            </a:solidFill>
            <a:ln w="9525">
              <a:solidFill>
                <a:srgbClr val="FFFFFF"/>
              </a:solid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混淆</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0" name="Rectangle 22"/>
            <p:cNvSpPr>
              <a:spLocks noChangeArrowheads="1"/>
            </p:cNvSpPr>
            <p:nvPr/>
          </p:nvSpPr>
          <p:spPr bwMode="auto">
            <a:xfrm>
              <a:off x="1978" y="10730"/>
              <a:ext cx="1132"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混淆器</a:t>
              </a:r>
              <a:endParaRPr kumimoji="0" lang="en-US"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1" name="Rectangle 21"/>
            <p:cNvSpPr>
              <a:spLocks noChangeArrowheads="1"/>
            </p:cNvSpPr>
            <p:nvPr/>
          </p:nvSpPr>
          <p:spPr bwMode="auto">
            <a:xfrm>
              <a:off x="1978" y="12262"/>
              <a:ext cx="1132"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网页</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Rectangle 20"/>
            <p:cNvSpPr>
              <a:spLocks noChangeArrowheads="1"/>
            </p:cNvSpPr>
            <p:nvPr/>
          </p:nvSpPr>
          <p:spPr bwMode="auto">
            <a:xfrm>
              <a:off x="4841" y="10570"/>
              <a:ext cx="1133" cy="8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对参数加密</a:t>
              </a:r>
              <a:r>
                <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JS</a:t>
              </a:r>
              <a:endPar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3" name="Rectangle 19"/>
            <p:cNvSpPr>
              <a:spLocks noChangeArrowheads="1"/>
            </p:cNvSpPr>
            <p:nvPr/>
          </p:nvSpPr>
          <p:spPr bwMode="auto">
            <a:xfrm>
              <a:off x="7705" y="10570"/>
              <a:ext cx="1132" cy="81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提交请求数据</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4" name="Rectangle 18"/>
            <p:cNvSpPr>
              <a:spLocks noChangeArrowheads="1"/>
            </p:cNvSpPr>
            <p:nvPr/>
          </p:nvSpPr>
          <p:spPr bwMode="auto">
            <a:xfrm>
              <a:off x="6877" y="13591"/>
              <a:ext cx="3152"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安全监控模块</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5" name="Rectangle 17"/>
            <p:cNvSpPr>
              <a:spLocks noChangeArrowheads="1"/>
            </p:cNvSpPr>
            <p:nvPr/>
          </p:nvSpPr>
          <p:spPr bwMode="auto">
            <a:xfrm>
              <a:off x="4831" y="12263"/>
              <a:ext cx="1136"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Cookie</a:t>
              </a:r>
              <a:endParaRPr kumimoji="0" lang="en-US"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56" name="AutoShape 16"/>
            <p:cNvSpPr>
              <a:spLocks noChangeShapeType="1"/>
            </p:cNvSpPr>
            <p:nvPr/>
          </p:nvSpPr>
          <p:spPr bwMode="auto">
            <a:xfrm>
              <a:off x="2544" y="11229"/>
              <a:ext cx="1" cy="103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57" name="AutoShape 15"/>
            <p:cNvSpPr>
              <a:spLocks noChangeShapeType="1"/>
            </p:cNvSpPr>
            <p:nvPr/>
          </p:nvSpPr>
          <p:spPr bwMode="auto">
            <a:xfrm flipV="1">
              <a:off x="3110" y="10979"/>
              <a:ext cx="1731"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58" name="AutoShape 14"/>
            <p:cNvSpPr>
              <a:spLocks noChangeShapeType="1"/>
            </p:cNvSpPr>
            <p:nvPr/>
          </p:nvSpPr>
          <p:spPr bwMode="auto">
            <a:xfrm flipV="1">
              <a:off x="5974" y="10979"/>
              <a:ext cx="1731" cy="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59" name="AutoShape 13"/>
            <p:cNvSpPr>
              <a:spLocks noChangeShapeType="1"/>
            </p:cNvSpPr>
            <p:nvPr/>
          </p:nvSpPr>
          <p:spPr bwMode="auto">
            <a:xfrm>
              <a:off x="5967" y="12531"/>
              <a:ext cx="1560"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0" name="AutoShape 12"/>
            <p:cNvSpPr>
              <a:spLocks noChangeShapeType="1"/>
            </p:cNvSpPr>
            <p:nvPr/>
          </p:nvSpPr>
          <p:spPr bwMode="auto">
            <a:xfrm flipH="1">
              <a:off x="5399" y="11387"/>
              <a:ext cx="9" cy="87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1" name="AutoShape 11"/>
            <p:cNvSpPr>
              <a:spLocks noChangeShapeType="1"/>
            </p:cNvSpPr>
            <p:nvPr/>
          </p:nvSpPr>
          <p:spPr bwMode="auto">
            <a:xfrm flipH="1">
              <a:off x="2544" y="10980"/>
              <a:ext cx="566" cy="249"/>
            </a:xfrm>
            <a:prstGeom prst="curvedConnector4">
              <a:avLst>
                <a:gd name="adj1" fmla="val -63606"/>
                <a:gd name="adj2" fmla="val 244176"/>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2" name="Rectangle 10"/>
            <p:cNvSpPr>
              <a:spLocks noChangeArrowheads="1"/>
            </p:cNvSpPr>
            <p:nvPr/>
          </p:nvSpPr>
          <p:spPr bwMode="auto">
            <a:xfrm>
              <a:off x="7538" y="12263"/>
              <a:ext cx="1488"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验证系统</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3" name="Rectangle 9"/>
            <p:cNvSpPr>
              <a:spLocks noChangeArrowheads="1"/>
            </p:cNvSpPr>
            <p:nvPr/>
          </p:nvSpPr>
          <p:spPr bwMode="auto">
            <a:xfrm>
              <a:off x="1978" y="13591"/>
              <a:ext cx="1488" cy="49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攻击警报</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4" name="AutoShape 8"/>
            <p:cNvSpPr>
              <a:spLocks noChangeShapeType="1"/>
            </p:cNvSpPr>
            <p:nvPr/>
          </p:nvSpPr>
          <p:spPr bwMode="auto">
            <a:xfrm>
              <a:off x="8271" y="11387"/>
              <a:ext cx="11" cy="876"/>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5" name="Text Box 7"/>
            <p:cNvSpPr txBox="1">
              <a:spLocks noChangeArrowheads="1"/>
            </p:cNvSpPr>
            <p:nvPr/>
          </p:nvSpPr>
          <p:spPr bwMode="auto">
            <a:xfrm>
              <a:off x="9422" y="10584"/>
              <a:ext cx="607" cy="24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eaVert"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应用服务器</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66" name="AutoShape 6"/>
            <p:cNvSpPr>
              <a:spLocks noChangeArrowheads="1"/>
            </p:cNvSpPr>
            <p:nvPr/>
          </p:nvSpPr>
          <p:spPr bwMode="auto">
            <a:xfrm>
              <a:off x="9026" y="12346"/>
              <a:ext cx="396" cy="307"/>
            </a:xfrm>
            <a:prstGeom prst="rightArrow">
              <a:avLst>
                <a:gd name="adj1" fmla="val 50000"/>
                <a:gd name="adj2" fmla="val 32248"/>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7" name="AutoShape 5"/>
            <p:cNvSpPr>
              <a:spLocks noChangeArrowheads="1"/>
            </p:cNvSpPr>
            <p:nvPr/>
          </p:nvSpPr>
          <p:spPr bwMode="auto">
            <a:xfrm>
              <a:off x="8120" y="12761"/>
              <a:ext cx="399" cy="807"/>
            </a:xfrm>
            <a:prstGeom prst="downArrow">
              <a:avLst>
                <a:gd name="adj1" fmla="val 50000"/>
                <a:gd name="adj2" fmla="val 50564"/>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68" name="AutoShape 4"/>
            <p:cNvSpPr>
              <a:spLocks noChangeShapeType="1"/>
            </p:cNvSpPr>
            <p:nvPr/>
          </p:nvSpPr>
          <p:spPr bwMode="auto">
            <a:xfrm flipH="1">
              <a:off x="3466" y="13841"/>
              <a:ext cx="3411"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grpSp>
      <p:sp>
        <p:nvSpPr>
          <p:cNvPr id="39" name="矩形 38"/>
          <p:cNvSpPr/>
          <p:nvPr/>
        </p:nvSpPr>
        <p:spPr>
          <a:xfrm>
            <a:off x="30376" y="5550262"/>
            <a:ext cx="9085728" cy="857412"/>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应用层动态</a:t>
            </a: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技术原理图</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7131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28"/>
          <p:cNvSpPr>
            <a:spLocks noChangeArrowheads="1"/>
          </p:cNvSpPr>
          <p:nvPr/>
        </p:nvSpPr>
        <p:spPr bwMode="auto">
          <a:xfrm>
            <a:off x="1619672" y="134910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6" name="组合 25"/>
          <p:cNvGrpSpPr/>
          <p:nvPr/>
        </p:nvGrpSpPr>
        <p:grpSpPr>
          <a:xfrm>
            <a:off x="611560" y="1086471"/>
            <a:ext cx="7552855" cy="4244760"/>
            <a:chOff x="683568" y="1637383"/>
            <a:chExt cx="7552855" cy="4244760"/>
          </a:xfrm>
        </p:grpSpPr>
        <p:sp>
          <p:nvSpPr>
            <p:cNvPr id="13" name="Rectangle 30"/>
            <p:cNvSpPr>
              <a:spLocks noChangeArrowheads="1"/>
            </p:cNvSpPr>
            <p:nvPr/>
          </p:nvSpPr>
          <p:spPr bwMode="auto">
            <a:xfrm>
              <a:off x="899592" y="164758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b="1">
                <a:latin typeface="微软雅黑" panose="020B0503020204020204" pitchFamily="34" charset="-122"/>
                <a:ea typeface="微软雅黑" panose="020B0503020204020204" pitchFamily="34" charset="-122"/>
              </a:endParaRPr>
            </a:p>
          </p:txBody>
        </p:sp>
        <p:grpSp>
          <p:nvGrpSpPr>
            <p:cNvPr id="71" name="Group 22"/>
            <p:cNvGrpSpPr/>
            <p:nvPr/>
          </p:nvGrpSpPr>
          <p:grpSpPr>
            <a:xfrm>
              <a:off x="683568" y="2146310"/>
              <a:ext cx="7552855" cy="3735833"/>
              <a:chOff x="570875" y="1608570"/>
              <a:chExt cx="4842758" cy="2642911"/>
            </a:xfrm>
          </p:grpSpPr>
          <p:sp>
            <p:nvSpPr>
              <p:cNvPr id="73" name="Rectangle 24"/>
              <p:cNvSpPr/>
              <p:nvPr/>
            </p:nvSpPr>
            <p:spPr>
              <a:xfrm>
                <a:off x="4477530" y="2487837"/>
                <a:ext cx="936103" cy="360040"/>
              </a:xfrm>
              <a:prstGeom prst="rect">
                <a:avLst/>
              </a:prstGeom>
              <a:solidFill>
                <a:schemeClr val="bg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333333"/>
                    </a:solidFill>
                    <a:latin typeface="微软雅黑" panose="020B0503020204020204" pitchFamily="34" charset="-122"/>
                    <a:ea typeface="微软雅黑" panose="020B0503020204020204" pitchFamily="34" charset="-122"/>
                    <a:cs typeface="Microsoft YaHei" charset="-122"/>
                  </a:rPr>
                  <a:t>设备</a:t>
                </a:r>
                <a:endParaRPr lang="en-US" b="1" dirty="0">
                  <a:solidFill>
                    <a:srgbClr val="333333"/>
                  </a:solidFill>
                  <a:latin typeface="微软雅黑" panose="020B0503020204020204" pitchFamily="34" charset="-122"/>
                  <a:ea typeface="微软雅黑" panose="020B0503020204020204" pitchFamily="34" charset="-122"/>
                  <a:cs typeface="Microsoft YaHei" charset="-122"/>
                </a:endParaRPr>
              </a:p>
            </p:txBody>
          </p:sp>
          <p:sp>
            <p:nvSpPr>
              <p:cNvPr id="74" name="Rectangle 25"/>
              <p:cNvSpPr/>
              <p:nvPr/>
            </p:nvSpPr>
            <p:spPr>
              <a:xfrm>
                <a:off x="570875" y="2499742"/>
                <a:ext cx="1052754" cy="360040"/>
              </a:xfrm>
              <a:prstGeom prst="rect">
                <a:avLst/>
              </a:prstGeom>
              <a:solidFill>
                <a:schemeClr val="bg1"/>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C00000"/>
                    </a:solidFill>
                    <a:latin typeface="微软雅黑" panose="020B0503020204020204" pitchFamily="34" charset="-122"/>
                    <a:ea typeface="微软雅黑" panose="020B0503020204020204" pitchFamily="34" charset="-122"/>
                    <a:cs typeface="Microsoft YaHei" charset="-122"/>
                  </a:rPr>
                  <a:t>安全监控模块</a:t>
                </a:r>
                <a:endParaRPr lang="en-US" b="1" dirty="0">
                  <a:solidFill>
                    <a:srgbClr val="C00000"/>
                  </a:solidFill>
                  <a:latin typeface="微软雅黑" panose="020B0503020204020204" pitchFamily="34" charset="-122"/>
                  <a:ea typeface="微软雅黑" panose="020B0503020204020204" pitchFamily="34" charset="-122"/>
                  <a:cs typeface="Microsoft YaHei" charset="-122"/>
                </a:endParaRPr>
              </a:p>
            </p:txBody>
          </p:sp>
          <p:cxnSp>
            <p:nvCxnSpPr>
              <p:cNvPr id="76" name="Straight Connector 27"/>
              <p:cNvCxnSpPr>
                <a:stCxn id="31" idx="2"/>
                <a:endCxn id="85" idx="0"/>
              </p:cNvCxnSpPr>
              <p:nvPr/>
            </p:nvCxnSpPr>
            <p:spPr>
              <a:xfrm>
                <a:off x="3037147" y="1608570"/>
                <a:ext cx="1" cy="891172"/>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Rectangle 28"/>
              <p:cNvSpPr/>
              <p:nvPr/>
            </p:nvSpPr>
            <p:spPr>
              <a:xfrm>
                <a:off x="2483767" y="3891441"/>
                <a:ext cx="1106761" cy="360040"/>
              </a:xfrm>
              <a:prstGeom prst="rect">
                <a:avLst/>
              </a:prstGeom>
              <a:solidFill>
                <a:schemeClr val="bg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333333"/>
                    </a:solidFill>
                    <a:latin typeface="微软雅黑" panose="020B0503020204020204" pitchFamily="34" charset="-122"/>
                    <a:ea typeface="微软雅黑" panose="020B0503020204020204" pitchFamily="34" charset="-122"/>
                    <a:cs typeface="Microsoft YaHei" charset="-122"/>
                  </a:rPr>
                  <a:t>应用服务器</a:t>
                </a:r>
                <a:endParaRPr lang="en-US" b="1" dirty="0">
                  <a:solidFill>
                    <a:srgbClr val="333333"/>
                  </a:solidFill>
                  <a:latin typeface="微软雅黑" panose="020B0503020204020204" pitchFamily="34" charset="-122"/>
                  <a:ea typeface="微软雅黑" panose="020B0503020204020204" pitchFamily="34" charset="-122"/>
                  <a:cs typeface="Microsoft YaHei" charset="-122"/>
                </a:endParaRPr>
              </a:p>
            </p:txBody>
          </p:sp>
          <p:cxnSp>
            <p:nvCxnSpPr>
              <p:cNvPr id="80" name="Straight Connector 31"/>
              <p:cNvCxnSpPr>
                <a:stCxn id="85" idx="2"/>
                <a:endCxn id="77" idx="0"/>
              </p:cNvCxnSpPr>
              <p:nvPr/>
            </p:nvCxnSpPr>
            <p:spPr>
              <a:xfrm flipH="1">
                <a:off x="3037148" y="2859782"/>
                <a:ext cx="1" cy="103165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3" name="Straight Connector 34"/>
              <p:cNvCxnSpPr>
                <a:stCxn id="74" idx="3"/>
                <a:endCxn id="85" idx="1"/>
              </p:cNvCxnSpPr>
              <p:nvPr/>
            </p:nvCxnSpPr>
            <p:spPr>
              <a:xfrm>
                <a:off x="1623629" y="2679763"/>
                <a:ext cx="860139"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4" name="Straight Connector 35"/>
              <p:cNvCxnSpPr>
                <a:stCxn id="73" idx="1"/>
                <a:endCxn id="85" idx="3"/>
              </p:cNvCxnSpPr>
              <p:nvPr/>
            </p:nvCxnSpPr>
            <p:spPr>
              <a:xfrm flipH="1">
                <a:off x="3590529" y="2667858"/>
                <a:ext cx="887001" cy="1190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85" name="Rectangle 36"/>
              <p:cNvSpPr/>
              <p:nvPr/>
            </p:nvSpPr>
            <p:spPr>
              <a:xfrm>
                <a:off x="2483768" y="2499742"/>
                <a:ext cx="1106761" cy="360040"/>
              </a:xfrm>
              <a:prstGeom prst="rect">
                <a:avLst/>
              </a:prstGeom>
              <a:solidFill>
                <a:schemeClr val="bg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333333"/>
                    </a:solidFill>
                    <a:latin typeface="微软雅黑" panose="020B0503020204020204" pitchFamily="34" charset="-122"/>
                    <a:ea typeface="微软雅黑" panose="020B0503020204020204" pitchFamily="34" charset="-122"/>
                    <a:cs typeface="Microsoft YaHei" charset="-122"/>
                  </a:rPr>
                  <a:t>交换机</a:t>
                </a:r>
                <a:endParaRPr lang="en-US" b="1" dirty="0">
                  <a:solidFill>
                    <a:srgbClr val="333333"/>
                  </a:solidFill>
                  <a:latin typeface="微软雅黑" panose="020B0503020204020204" pitchFamily="34" charset="-122"/>
                  <a:ea typeface="微软雅黑" panose="020B0503020204020204" pitchFamily="34" charset="-122"/>
                  <a:cs typeface="Microsoft YaHei" charset="-122"/>
                </a:endParaRPr>
              </a:p>
            </p:txBody>
          </p:sp>
        </p:grpSp>
        <p:sp>
          <p:nvSpPr>
            <p:cNvPr id="31" name="Rectangle 28"/>
            <p:cNvSpPr/>
            <p:nvPr/>
          </p:nvSpPr>
          <p:spPr>
            <a:xfrm>
              <a:off x="3666949" y="1637383"/>
              <a:ext cx="1726125" cy="508927"/>
            </a:xfrm>
            <a:prstGeom prst="rect">
              <a:avLst/>
            </a:prstGeom>
            <a:solidFill>
              <a:schemeClr val="bg1"/>
            </a:solid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rgbClr val="333333"/>
                  </a:solidFill>
                  <a:latin typeface="微软雅黑" panose="020B0503020204020204" pitchFamily="34" charset="-122"/>
                  <a:ea typeface="微软雅黑" panose="020B0503020204020204" pitchFamily="34" charset="-122"/>
                  <a:cs typeface="Microsoft YaHei" charset="-122"/>
                </a:rPr>
                <a:t>终端</a:t>
              </a:r>
              <a:r>
                <a:rPr lang="zh-CN" altLang="en-US" b="1" dirty="0">
                  <a:solidFill>
                    <a:srgbClr val="333333"/>
                  </a:solidFill>
                  <a:latin typeface="微软雅黑" panose="020B0503020204020204" pitchFamily="34" charset="-122"/>
                  <a:ea typeface="微软雅黑" panose="020B0503020204020204" pitchFamily="34" charset="-122"/>
                  <a:cs typeface="Microsoft YaHei" charset="-122"/>
                </a:rPr>
                <a:t>电脑</a:t>
              </a:r>
              <a:endParaRPr lang="en-US" b="1" dirty="0">
                <a:solidFill>
                  <a:srgbClr val="333333"/>
                </a:solidFill>
                <a:latin typeface="微软雅黑" panose="020B0503020204020204" pitchFamily="34" charset="-122"/>
                <a:ea typeface="微软雅黑" panose="020B0503020204020204" pitchFamily="34" charset="-122"/>
                <a:cs typeface="Microsoft YaHei" charset="-122"/>
              </a:endParaRPr>
            </a:p>
          </p:txBody>
        </p:sp>
        <p:cxnSp>
          <p:nvCxnSpPr>
            <p:cNvPr id="18" name="曲线连接符 17"/>
            <p:cNvCxnSpPr/>
            <p:nvPr/>
          </p:nvCxnSpPr>
          <p:spPr bwMode="auto">
            <a:xfrm>
              <a:off x="4599868" y="2372699"/>
              <a:ext cx="2131955" cy="1152128"/>
            </a:xfrm>
            <a:prstGeom prst="curvedConnector3">
              <a:avLst>
                <a:gd name="adj1" fmla="val -213"/>
              </a:avLst>
            </a:prstGeom>
            <a:solidFill>
              <a:schemeClr val="accent1"/>
            </a:solidFill>
            <a:ln w="28575" cap="flat" cmpd="sng" algn="ctr">
              <a:solidFill>
                <a:srgbClr val="FF0000"/>
              </a:solidFill>
              <a:prstDash val="dash"/>
              <a:round/>
              <a:headEnd type="none" w="med" len="med"/>
              <a:tailEnd type="triangle"/>
            </a:ln>
            <a:effectLst/>
          </p:spPr>
        </p:cxnSp>
        <p:cxnSp>
          <p:nvCxnSpPr>
            <p:cNvPr id="22" name="直接箭头连接符 21"/>
            <p:cNvCxnSpPr/>
            <p:nvPr/>
          </p:nvCxnSpPr>
          <p:spPr bwMode="auto">
            <a:xfrm>
              <a:off x="4355976" y="2276730"/>
              <a:ext cx="0" cy="3096486"/>
            </a:xfrm>
            <a:prstGeom prst="straightConnector1">
              <a:avLst/>
            </a:prstGeom>
            <a:solidFill>
              <a:schemeClr val="accent1"/>
            </a:solidFill>
            <a:ln w="28575" cap="flat" cmpd="sng" algn="ctr">
              <a:solidFill>
                <a:srgbClr val="FF0000"/>
              </a:solidFill>
              <a:prstDash val="dash"/>
              <a:round/>
              <a:headEnd type="none" w="med" len="med"/>
              <a:tailEnd type="triangle"/>
            </a:ln>
            <a:effectLst/>
          </p:spPr>
        </p:cxnSp>
        <p:cxnSp>
          <p:nvCxnSpPr>
            <p:cNvPr id="25" name="直接箭头连接符 24"/>
            <p:cNvCxnSpPr/>
            <p:nvPr/>
          </p:nvCxnSpPr>
          <p:spPr bwMode="auto">
            <a:xfrm flipH="1">
              <a:off x="2348135" y="3524827"/>
              <a:ext cx="1296144" cy="0"/>
            </a:xfrm>
            <a:prstGeom prst="straightConnector1">
              <a:avLst/>
            </a:prstGeom>
            <a:solidFill>
              <a:schemeClr val="accent1"/>
            </a:solidFill>
            <a:ln w="28575" cap="flat" cmpd="sng" algn="ctr">
              <a:solidFill>
                <a:srgbClr val="7030A0"/>
              </a:solidFill>
              <a:prstDash val="dash"/>
              <a:round/>
              <a:headEnd type="none" w="med" len="med"/>
              <a:tailEnd type="triangle"/>
            </a:ln>
            <a:effectLst/>
          </p:spPr>
        </p:cxnSp>
        <p:cxnSp>
          <p:nvCxnSpPr>
            <p:cNvPr id="42" name="直接箭头连接符 41"/>
            <p:cNvCxnSpPr/>
            <p:nvPr/>
          </p:nvCxnSpPr>
          <p:spPr bwMode="auto">
            <a:xfrm flipH="1">
              <a:off x="2348135" y="3824973"/>
              <a:ext cx="1296144" cy="0"/>
            </a:xfrm>
            <a:prstGeom prst="straightConnector1">
              <a:avLst/>
            </a:prstGeom>
            <a:solidFill>
              <a:schemeClr val="accent1"/>
            </a:solidFill>
            <a:ln w="28575" cap="flat" cmpd="sng" algn="ctr">
              <a:solidFill>
                <a:srgbClr val="7030A0"/>
              </a:solidFill>
              <a:prstDash val="dash"/>
              <a:round/>
              <a:headEnd type="none" w="med" len="med"/>
              <a:tailEnd type="triangle"/>
            </a:ln>
            <a:effectLst/>
          </p:spPr>
        </p:cxnSp>
      </p:grpSp>
      <p:sp>
        <p:nvSpPr>
          <p:cNvPr id="44" name="矩形 43"/>
          <p:cNvSpPr/>
          <p:nvPr/>
        </p:nvSpPr>
        <p:spPr>
          <a:xfrm>
            <a:off x="35496" y="5589240"/>
            <a:ext cx="9085728" cy="86409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实验网络拓扑结构图</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6151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表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278" y="1340768"/>
            <a:ext cx="6171129"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6" name="表格 15"/>
          <p:cNvGraphicFramePr>
            <a:graphicFrameLocks noGrp="1"/>
          </p:cNvGraphicFramePr>
          <p:nvPr>
            <p:extLst>
              <p:ext uri="{D42A27DB-BD31-4B8C-83A1-F6EECF244321}">
                <p14:modId xmlns:p14="http://schemas.microsoft.com/office/powerpoint/2010/main" val="3560980686"/>
              </p:ext>
            </p:extLst>
          </p:nvPr>
        </p:nvGraphicFramePr>
        <p:xfrm>
          <a:off x="85817" y="2204864"/>
          <a:ext cx="2715304" cy="2225040"/>
        </p:xfrm>
        <a:graphic>
          <a:graphicData uri="http://schemas.openxmlformats.org/drawingml/2006/table">
            <a:tbl>
              <a:tblPr firstRow="1" bandRow="1">
                <a:tableStyleId>{5C22544A-7EE6-4342-B048-85BDC9FD1C3A}</a:tableStyleId>
              </a:tblPr>
              <a:tblGrid>
                <a:gridCol w="1357652">
                  <a:extLst>
                    <a:ext uri="{9D8B030D-6E8A-4147-A177-3AD203B41FA5}">
                      <a16:colId xmlns:a16="http://schemas.microsoft.com/office/drawing/2014/main" xmlns="" val="1034904454"/>
                    </a:ext>
                  </a:extLst>
                </a:gridCol>
                <a:gridCol w="1357652">
                  <a:extLst>
                    <a:ext uri="{9D8B030D-6E8A-4147-A177-3AD203B41FA5}">
                      <a16:colId xmlns:a16="http://schemas.microsoft.com/office/drawing/2014/main" xmlns="" val="2490986252"/>
                    </a:ext>
                  </a:extLst>
                </a:gridCol>
              </a:tblGrid>
              <a:tr h="370840">
                <a:tc>
                  <a:txBody>
                    <a:bodyPr/>
                    <a:lstStyle/>
                    <a:p>
                      <a:pPr algn="ctr"/>
                      <a:r>
                        <a:rPr lang="zh-CN" altLang="en-US" dirty="0" smtClean="0"/>
                        <a:t>超点连接数</a:t>
                      </a:r>
                      <a:endParaRPr lang="zh-CN" altLang="en-US" dirty="0"/>
                    </a:p>
                  </a:txBody>
                  <a:tcPr>
                    <a:solidFill>
                      <a:srgbClr val="743481"/>
                    </a:solidFill>
                  </a:tcPr>
                </a:tc>
                <a:tc>
                  <a:txBody>
                    <a:bodyPr/>
                    <a:lstStyle/>
                    <a:p>
                      <a:pPr algn="ctr"/>
                      <a:r>
                        <a:rPr lang="zh-CN" altLang="en-US" dirty="0" smtClean="0"/>
                        <a:t>算法准确率</a:t>
                      </a:r>
                      <a:endParaRPr lang="zh-CN" altLang="en-US" dirty="0"/>
                    </a:p>
                  </a:txBody>
                  <a:tcPr>
                    <a:solidFill>
                      <a:srgbClr val="743481"/>
                    </a:solidFill>
                  </a:tcPr>
                </a:tc>
                <a:extLst>
                  <a:ext uri="{0D108BD9-81ED-4DB2-BD59-A6C34878D82A}">
                    <a16:rowId xmlns:a16="http://schemas.microsoft.com/office/drawing/2014/main" xmlns="" val="980786242"/>
                  </a:ext>
                </a:extLst>
              </a:tr>
              <a:tr h="370840">
                <a:tc>
                  <a:txBody>
                    <a:bodyPr/>
                    <a:lstStyle/>
                    <a:p>
                      <a:pPr algn="ctr"/>
                      <a:r>
                        <a:rPr lang="en-US" altLang="zh-CN" dirty="0" smtClean="0">
                          <a:solidFill>
                            <a:schemeClr val="bg1"/>
                          </a:solidFill>
                        </a:rPr>
                        <a:t>3</a:t>
                      </a:r>
                      <a:endParaRPr lang="zh-CN" altLang="en-US" dirty="0">
                        <a:solidFill>
                          <a:schemeClr val="bg1"/>
                        </a:solidFill>
                      </a:endParaRPr>
                    </a:p>
                  </a:txBody>
                  <a:tcPr>
                    <a:solidFill>
                      <a:srgbClr val="743481"/>
                    </a:solidFill>
                  </a:tcPr>
                </a:tc>
                <a:tc>
                  <a:txBody>
                    <a:bodyPr/>
                    <a:lstStyle/>
                    <a:p>
                      <a:pPr algn="ctr"/>
                      <a:r>
                        <a:rPr lang="en-US" altLang="zh-CN" dirty="0" smtClean="0">
                          <a:solidFill>
                            <a:schemeClr val="bg1"/>
                          </a:solidFill>
                        </a:rPr>
                        <a:t>98.01%</a:t>
                      </a:r>
                      <a:endParaRPr lang="zh-CN" altLang="en-US" dirty="0">
                        <a:solidFill>
                          <a:schemeClr val="bg1"/>
                        </a:solidFill>
                      </a:endParaRPr>
                    </a:p>
                  </a:txBody>
                  <a:tcPr>
                    <a:solidFill>
                      <a:srgbClr val="743481"/>
                    </a:solidFill>
                  </a:tcPr>
                </a:tc>
                <a:extLst>
                  <a:ext uri="{0D108BD9-81ED-4DB2-BD59-A6C34878D82A}">
                    <a16:rowId xmlns:a16="http://schemas.microsoft.com/office/drawing/2014/main" xmlns="" val="1301043934"/>
                  </a:ext>
                </a:extLst>
              </a:tr>
              <a:tr h="370840">
                <a:tc>
                  <a:txBody>
                    <a:bodyPr/>
                    <a:lstStyle/>
                    <a:p>
                      <a:pPr algn="ctr"/>
                      <a:r>
                        <a:rPr lang="en-US" altLang="zh-CN" dirty="0" smtClean="0">
                          <a:solidFill>
                            <a:schemeClr val="bg1"/>
                          </a:solidFill>
                        </a:rPr>
                        <a:t>5</a:t>
                      </a:r>
                      <a:endParaRPr lang="zh-CN" altLang="en-US" dirty="0">
                        <a:solidFill>
                          <a:schemeClr val="bg1"/>
                        </a:solidFill>
                      </a:endParaRPr>
                    </a:p>
                  </a:txBody>
                  <a:tcPr>
                    <a:solidFill>
                      <a:srgbClr val="743481"/>
                    </a:solidFill>
                  </a:tcPr>
                </a:tc>
                <a:tc>
                  <a:txBody>
                    <a:bodyPr/>
                    <a:lstStyle/>
                    <a:p>
                      <a:pPr algn="ctr"/>
                      <a:r>
                        <a:rPr lang="en-US" altLang="zh-CN" dirty="0" smtClean="0">
                          <a:solidFill>
                            <a:schemeClr val="bg1"/>
                          </a:solidFill>
                        </a:rPr>
                        <a:t>97.28%</a:t>
                      </a:r>
                      <a:endParaRPr lang="zh-CN" altLang="en-US" dirty="0">
                        <a:solidFill>
                          <a:schemeClr val="bg1"/>
                        </a:solidFill>
                      </a:endParaRPr>
                    </a:p>
                  </a:txBody>
                  <a:tcPr>
                    <a:solidFill>
                      <a:srgbClr val="743481"/>
                    </a:solidFill>
                  </a:tcPr>
                </a:tc>
                <a:extLst>
                  <a:ext uri="{0D108BD9-81ED-4DB2-BD59-A6C34878D82A}">
                    <a16:rowId xmlns:a16="http://schemas.microsoft.com/office/drawing/2014/main" xmlns="" val="1564087088"/>
                  </a:ext>
                </a:extLst>
              </a:tr>
              <a:tr h="370840">
                <a:tc>
                  <a:txBody>
                    <a:bodyPr/>
                    <a:lstStyle/>
                    <a:p>
                      <a:pPr algn="ctr"/>
                      <a:r>
                        <a:rPr lang="en-US" altLang="zh-CN" dirty="0" smtClean="0">
                          <a:solidFill>
                            <a:schemeClr val="bg1"/>
                          </a:solidFill>
                        </a:rPr>
                        <a:t>7</a:t>
                      </a:r>
                      <a:endParaRPr lang="zh-CN" altLang="en-US" dirty="0">
                        <a:solidFill>
                          <a:schemeClr val="bg1"/>
                        </a:solidFill>
                      </a:endParaRPr>
                    </a:p>
                  </a:txBody>
                  <a:tcPr>
                    <a:solidFill>
                      <a:srgbClr val="743481"/>
                    </a:solidFill>
                  </a:tcPr>
                </a:tc>
                <a:tc>
                  <a:txBody>
                    <a:bodyPr/>
                    <a:lstStyle/>
                    <a:p>
                      <a:pPr algn="ctr"/>
                      <a:r>
                        <a:rPr lang="en-US" altLang="zh-CN" dirty="0" smtClean="0">
                          <a:solidFill>
                            <a:schemeClr val="bg1"/>
                          </a:solidFill>
                        </a:rPr>
                        <a:t>97.12%</a:t>
                      </a:r>
                      <a:endParaRPr lang="zh-CN" altLang="en-US" dirty="0">
                        <a:solidFill>
                          <a:schemeClr val="bg1"/>
                        </a:solidFill>
                      </a:endParaRPr>
                    </a:p>
                  </a:txBody>
                  <a:tcPr>
                    <a:solidFill>
                      <a:srgbClr val="743481"/>
                    </a:solidFill>
                  </a:tcPr>
                </a:tc>
                <a:extLst>
                  <a:ext uri="{0D108BD9-81ED-4DB2-BD59-A6C34878D82A}">
                    <a16:rowId xmlns:a16="http://schemas.microsoft.com/office/drawing/2014/main" xmlns="" val="3914581567"/>
                  </a:ext>
                </a:extLst>
              </a:tr>
              <a:tr h="370840">
                <a:tc>
                  <a:txBody>
                    <a:bodyPr/>
                    <a:lstStyle/>
                    <a:p>
                      <a:pPr algn="ctr"/>
                      <a:r>
                        <a:rPr lang="en-US" altLang="zh-CN" dirty="0" smtClean="0">
                          <a:solidFill>
                            <a:schemeClr val="bg1"/>
                          </a:solidFill>
                        </a:rPr>
                        <a:t>9</a:t>
                      </a:r>
                      <a:endParaRPr lang="zh-CN" altLang="en-US" dirty="0">
                        <a:solidFill>
                          <a:schemeClr val="bg1"/>
                        </a:solidFill>
                      </a:endParaRPr>
                    </a:p>
                  </a:txBody>
                  <a:tcPr>
                    <a:solidFill>
                      <a:srgbClr val="743481"/>
                    </a:solidFill>
                  </a:tcPr>
                </a:tc>
                <a:tc>
                  <a:txBody>
                    <a:bodyPr/>
                    <a:lstStyle/>
                    <a:p>
                      <a:pPr algn="ctr"/>
                      <a:r>
                        <a:rPr lang="en-US" altLang="zh-CN" dirty="0" smtClean="0">
                          <a:solidFill>
                            <a:schemeClr val="bg1"/>
                          </a:solidFill>
                        </a:rPr>
                        <a:t>97.31%</a:t>
                      </a:r>
                      <a:endParaRPr lang="zh-CN" altLang="en-US" dirty="0">
                        <a:solidFill>
                          <a:schemeClr val="bg1"/>
                        </a:solidFill>
                      </a:endParaRPr>
                    </a:p>
                  </a:txBody>
                  <a:tcPr>
                    <a:solidFill>
                      <a:srgbClr val="743481"/>
                    </a:solidFill>
                  </a:tcPr>
                </a:tc>
                <a:extLst>
                  <a:ext uri="{0D108BD9-81ED-4DB2-BD59-A6C34878D82A}">
                    <a16:rowId xmlns:a16="http://schemas.microsoft.com/office/drawing/2014/main" xmlns="" val="1937215634"/>
                  </a:ext>
                </a:extLst>
              </a:tr>
              <a:tr h="370840">
                <a:tc>
                  <a:txBody>
                    <a:bodyPr/>
                    <a:lstStyle/>
                    <a:p>
                      <a:pPr algn="ctr"/>
                      <a:r>
                        <a:rPr lang="en-US" altLang="zh-CN" dirty="0" smtClean="0">
                          <a:solidFill>
                            <a:schemeClr val="bg1"/>
                          </a:solidFill>
                        </a:rPr>
                        <a:t>11</a:t>
                      </a:r>
                      <a:endParaRPr lang="zh-CN" altLang="en-US" dirty="0">
                        <a:solidFill>
                          <a:schemeClr val="bg1"/>
                        </a:solidFill>
                      </a:endParaRPr>
                    </a:p>
                  </a:txBody>
                  <a:tcPr>
                    <a:solidFill>
                      <a:srgbClr val="743481"/>
                    </a:solidFill>
                  </a:tcPr>
                </a:tc>
                <a:tc>
                  <a:txBody>
                    <a:bodyPr/>
                    <a:lstStyle/>
                    <a:p>
                      <a:pPr algn="ctr"/>
                      <a:r>
                        <a:rPr lang="en-US" altLang="zh-CN" dirty="0" smtClean="0">
                          <a:solidFill>
                            <a:schemeClr val="bg1"/>
                          </a:solidFill>
                        </a:rPr>
                        <a:t>97.31%</a:t>
                      </a:r>
                      <a:endParaRPr lang="zh-CN" altLang="en-US" dirty="0">
                        <a:solidFill>
                          <a:schemeClr val="bg1"/>
                        </a:solidFill>
                      </a:endParaRPr>
                    </a:p>
                  </a:txBody>
                  <a:tcPr>
                    <a:solidFill>
                      <a:srgbClr val="743481"/>
                    </a:solidFill>
                  </a:tcPr>
                </a:tc>
                <a:extLst>
                  <a:ext uri="{0D108BD9-81ED-4DB2-BD59-A6C34878D82A}">
                    <a16:rowId xmlns:a16="http://schemas.microsoft.com/office/drawing/2014/main" xmlns="" val="3675166354"/>
                  </a:ext>
                </a:extLst>
              </a:tr>
            </a:tbl>
          </a:graphicData>
        </a:graphic>
      </p:graphicFrame>
      <p:sp>
        <p:nvSpPr>
          <p:cNvPr id="15" name="矩形 14"/>
          <p:cNvSpPr/>
          <p:nvPr/>
        </p:nvSpPr>
        <p:spPr>
          <a:xfrm>
            <a:off x="35496" y="5643942"/>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超图算法稳定性</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7678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9107164"/>
              </p:ext>
            </p:extLst>
          </p:nvPr>
        </p:nvGraphicFramePr>
        <p:xfrm>
          <a:off x="467544" y="1124744"/>
          <a:ext cx="8138767" cy="4176464"/>
        </p:xfrm>
        <a:graphic>
          <a:graphicData uri="http://schemas.openxmlformats.org/drawingml/2006/table">
            <a:tbl>
              <a:tblPr firstRow="1" firstCol="1" bandRow="1">
                <a:tableStyleId>{5C22544A-7EE6-4342-B048-85BDC9FD1C3A}</a:tableStyleId>
              </a:tblPr>
              <a:tblGrid>
                <a:gridCol w="4106320">
                  <a:extLst>
                    <a:ext uri="{9D8B030D-6E8A-4147-A177-3AD203B41FA5}">
                      <a16:colId xmlns:a16="http://schemas.microsoft.com/office/drawing/2014/main" xmlns="" val="2695503126"/>
                    </a:ext>
                  </a:extLst>
                </a:gridCol>
                <a:gridCol w="4032447">
                  <a:extLst>
                    <a:ext uri="{9D8B030D-6E8A-4147-A177-3AD203B41FA5}">
                      <a16:colId xmlns:a16="http://schemas.microsoft.com/office/drawing/2014/main" xmlns="" val="2187392306"/>
                    </a:ext>
                  </a:extLst>
                </a:gridCol>
              </a:tblGrid>
              <a:tr h="574264">
                <a:tc>
                  <a:txBody>
                    <a:bodyPr/>
                    <a:lstStyle/>
                    <a:p>
                      <a:pPr algn="ctr" fontAlgn="base">
                        <a:spcBef>
                          <a:spcPts val="300"/>
                        </a:spcBef>
                        <a:spcAft>
                          <a:spcPts val="300"/>
                        </a:spcAft>
                      </a:pPr>
                      <a:r>
                        <a:rPr lang="zh-CN" sz="1800" kern="0" dirty="0">
                          <a:effectLst/>
                          <a:latin typeface="微软雅黑" panose="020B0503020204020204" pitchFamily="34" charset="-122"/>
                          <a:ea typeface="微软雅黑" panose="020B0503020204020204" pitchFamily="34" charset="-122"/>
                        </a:rPr>
                        <a:t>算法</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743481"/>
                    </a:solidFill>
                  </a:tcPr>
                </a:tc>
                <a:tc>
                  <a:txBody>
                    <a:bodyPr/>
                    <a:lstStyle/>
                    <a:p>
                      <a:pPr algn="ctr" fontAlgn="base">
                        <a:spcBef>
                          <a:spcPts val="300"/>
                        </a:spcBef>
                        <a:spcAft>
                          <a:spcPts val="300"/>
                        </a:spcAft>
                      </a:pPr>
                      <a:r>
                        <a:rPr lang="zh-CN" sz="1800" kern="0" dirty="0">
                          <a:effectLst/>
                          <a:latin typeface="微软雅黑" panose="020B0503020204020204" pitchFamily="34" charset="-122"/>
                          <a:ea typeface="微软雅黑" panose="020B0503020204020204" pitchFamily="34" charset="-122"/>
                        </a:rPr>
                        <a:t>准确率</a:t>
                      </a:r>
                      <a:endParaRPr lang="zh-CN" sz="1600" kern="100" dirty="0">
                        <a:effectLst/>
                        <a:latin typeface="微软雅黑" panose="020B0503020204020204" pitchFamily="34" charset="-122"/>
                        <a:ea typeface="微软雅黑" panose="020B0503020204020204" pitchFamily="34" charset="-122"/>
                      </a:endParaRPr>
                    </a:p>
                  </a:txBody>
                  <a:tcPr marL="68580" marR="68580" marT="0" marB="0" anchor="ctr">
                    <a:solidFill>
                      <a:srgbClr val="743481"/>
                    </a:solidFill>
                  </a:tcPr>
                </a:tc>
                <a:extLst>
                  <a:ext uri="{0D108BD9-81ED-4DB2-BD59-A6C34878D82A}">
                    <a16:rowId xmlns:a16="http://schemas.microsoft.com/office/drawing/2014/main" xmlns="" val="2718717573"/>
                  </a:ext>
                </a:extLst>
              </a:tr>
              <a:tr h="574264">
                <a:tc>
                  <a:txBody>
                    <a:bodyPr/>
                    <a:lstStyle/>
                    <a:p>
                      <a:pPr algn="ctr">
                        <a:spcBef>
                          <a:spcPts val="300"/>
                        </a:spcBef>
                        <a:spcAft>
                          <a:spcPts val="300"/>
                        </a:spcAft>
                      </a:pPr>
                      <a:r>
                        <a:rPr lang="en-US" altLang="zh-CN" sz="1600" b="1" kern="1200" dirty="0" smtClean="0">
                          <a:solidFill>
                            <a:schemeClr val="lt1"/>
                          </a:solidFill>
                          <a:effectLst/>
                          <a:latin typeface="+mn-lt"/>
                          <a:ea typeface="+mn-ea"/>
                          <a:cs typeface="+mn-cs"/>
                        </a:rPr>
                        <a:t>Hypergraph Learning</a:t>
                      </a:r>
                      <a:endParaRPr lang="zh-CN" sz="1600" b="1" kern="1200" dirty="0">
                        <a:solidFill>
                          <a:schemeClr val="lt1"/>
                        </a:solidFill>
                        <a:effectLst/>
                        <a:latin typeface="+mn-lt"/>
                        <a:ea typeface="+mn-ea"/>
                        <a:cs typeface="+mn-cs"/>
                      </a:endParaRPr>
                    </a:p>
                  </a:txBody>
                  <a:tcPr marL="68580" marR="68580" marT="0" marB="0" anchor="ctr">
                    <a:solidFill>
                      <a:srgbClr val="743481"/>
                    </a:solidFill>
                  </a:tcPr>
                </a:tc>
                <a:tc>
                  <a:txBody>
                    <a:bodyPr/>
                    <a:lstStyle/>
                    <a:p>
                      <a:pPr algn="ctr" fontAlgn="base">
                        <a:spcBef>
                          <a:spcPts val="300"/>
                        </a:spcBef>
                        <a:spcAft>
                          <a:spcPts val="300"/>
                        </a:spcAft>
                      </a:pPr>
                      <a:r>
                        <a:rPr lang="en-US" sz="1600" kern="0" dirty="0">
                          <a:solidFill>
                            <a:schemeClr val="bg1"/>
                          </a:solidFill>
                          <a:effectLst/>
                        </a:rPr>
                        <a:t>97.31%</a:t>
                      </a:r>
                      <a:endParaRPr lang="zh-CN" sz="140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extLst>
                  <a:ext uri="{0D108BD9-81ED-4DB2-BD59-A6C34878D82A}">
                    <a16:rowId xmlns:a16="http://schemas.microsoft.com/office/drawing/2014/main" xmlns="" val="4249451048"/>
                  </a:ext>
                </a:extLst>
              </a:tr>
              <a:tr h="1200733">
                <a:tc>
                  <a:txBody>
                    <a:bodyPr/>
                    <a:lstStyle/>
                    <a:p>
                      <a:pPr algn="ctr">
                        <a:spcBef>
                          <a:spcPts val="300"/>
                        </a:spcBef>
                        <a:spcAft>
                          <a:spcPts val="300"/>
                        </a:spcAft>
                      </a:pPr>
                      <a:r>
                        <a:rPr lang="en-US" sz="1600" dirty="0">
                          <a:effectLst/>
                        </a:rPr>
                        <a:t>Hybrid Classified Systems for Intrusion </a:t>
                      </a:r>
                      <a:r>
                        <a:rPr lang="en-US" sz="1600" dirty="0" smtClean="0">
                          <a:effectLst/>
                        </a:rPr>
                        <a:t>Detection</a:t>
                      </a:r>
                      <a:endParaRPr lang="zh-CN" sz="16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tc>
                  <a:txBody>
                    <a:bodyPr/>
                    <a:lstStyle/>
                    <a:p>
                      <a:pPr algn="ctr" fontAlgn="base">
                        <a:spcBef>
                          <a:spcPts val="300"/>
                        </a:spcBef>
                        <a:spcAft>
                          <a:spcPts val="300"/>
                        </a:spcAft>
                      </a:pPr>
                      <a:r>
                        <a:rPr lang="en-US" sz="1600" kern="0" dirty="0">
                          <a:solidFill>
                            <a:schemeClr val="bg1"/>
                          </a:solidFill>
                          <a:effectLst/>
                        </a:rPr>
                        <a:t>92.30%</a:t>
                      </a:r>
                      <a:endParaRPr lang="zh-CN" sz="140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extLst>
                  <a:ext uri="{0D108BD9-81ED-4DB2-BD59-A6C34878D82A}">
                    <a16:rowId xmlns:a16="http://schemas.microsoft.com/office/drawing/2014/main" xmlns="" val="3519649362"/>
                  </a:ext>
                </a:extLst>
              </a:tr>
              <a:tr h="1200733">
                <a:tc>
                  <a:txBody>
                    <a:bodyPr/>
                    <a:lstStyle/>
                    <a:p>
                      <a:pPr algn="ctr">
                        <a:spcBef>
                          <a:spcPts val="300"/>
                        </a:spcBef>
                        <a:spcAft>
                          <a:spcPts val="300"/>
                        </a:spcAft>
                      </a:pPr>
                      <a:r>
                        <a:rPr lang="en-US" sz="1600" dirty="0">
                          <a:effectLst/>
                        </a:rPr>
                        <a:t>A Hybrid Network Intrusion Detection Technique Using Random </a:t>
                      </a:r>
                      <a:r>
                        <a:rPr lang="en-US" sz="1600" dirty="0" smtClean="0">
                          <a:effectLst/>
                        </a:rPr>
                        <a:t>Forests</a:t>
                      </a:r>
                      <a:endParaRPr lang="zh-CN" sz="16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tc>
                  <a:txBody>
                    <a:bodyPr/>
                    <a:lstStyle/>
                    <a:p>
                      <a:pPr algn="ctr" fontAlgn="base">
                        <a:spcBef>
                          <a:spcPts val="300"/>
                        </a:spcBef>
                        <a:spcAft>
                          <a:spcPts val="300"/>
                        </a:spcAft>
                      </a:pPr>
                      <a:r>
                        <a:rPr lang="en-US" sz="1600" kern="0" dirty="0">
                          <a:solidFill>
                            <a:schemeClr val="bg1"/>
                          </a:solidFill>
                          <a:effectLst/>
                        </a:rPr>
                        <a:t>94.7%</a:t>
                      </a:r>
                      <a:endParaRPr lang="zh-CN" sz="140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extLst>
                  <a:ext uri="{0D108BD9-81ED-4DB2-BD59-A6C34878D82A}">
                    <a16:rowId xmlns:a16="http://schemas.microsoft.com/office/drawing/2014/main" xmlns="" val="3501425490"/>
                  </a:ext>
                </a:extLst>
              </a:tr>
              <a:tr h="626470">
                <a:tc>
                  <a:txBody>
                    <a:bodyPr/>
                    <a:lstStyle/>
                    <a:p>
                      <a:pPr algn="ctr">
                        <a:spcBef>
                          <a:spcPts val="300"/>
                        </a:spcBef>
                        <a:spcAft>
                          <a:spcPts val="300"/>
                        </a:spcAft>
                      </a:pPr>
                      <a:r>
                        <a:rPr lang="en-US" sz="1600" dirty="0" smtClean="0">
                          <a:effectLst/>
                        </a:rPr>
                        <a:t>RBF-SVM</a:t>
                      </a:r>
                      <a:endParaRPr lang="zh-CN" sz="1600" dirty="0">
                        <a:solidFill>
                          <a:srgbClr val="000000"/>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tc>
                  <a:txBody>
                    <a:bodyPr/>
                    <a:lstStyle/>
                    <a:p>
                      <a:pPr algn="ctr" fontAlgn="base">
                        <a:spcBef>
                          <a:spcPts val="300"/>
                        </a:spcBef>
                        <a:spcAft>
                          <a:spcPts val="300"/>
                        </a:spcAft>
                      </a:pPr>
                      <a:r>
                        <a:rPr lang="en-US" sz="1600" kern="0" dirty="0">
                          <a:solidFill>
                            <a:schemeClr val="bg1"/>
                          </a:solidFill>
                          <a:effectLst/>
                        </a:rPr>
                        <a:t>93.2%</a:t>
                      </a:r>
                      <a:endParaRPr lang="zh-CN" sz="1400" kern="100" dirty="0">
                        <a:solidFill>
                          <a:schemeClr val="bg1"/>
                        </a:solidFill>
                        <a:effectLst/>
                        <a:latin typeface="Times New Roman" panose="02020603050405020304" pitchFamily="18" charset="0"/>
                        <a:ea typeface="宋体" panose="02010600030101010101" pitchFamily="2" charset="-122"/>
                      </a:endParaRPr>
                    </a:p>
                  </a:txBody>
                  <a:tcPr marL="68580" marR="68580" marT="0" marB="0" anchor="ctr">
                    <a:solidFill>
                      <a:srgbClr val="743481"/>
                    </a:solidFill>
                  </a:tcPr>
                </a:tc>
                <a:extLst>
                  <a:ext uri="{0D108BD9-81ED-4DB2-BD59-A6C34878D82A}">
                    <a16:rowId xmlns:a16="http://schemas.microsoft.com/office/drawing/2014/main" xmlns="" val="2275768209"/>
                  </a:ext>
                </a:extLst>
              </a:tr>
            </a:tbl>
          </a:graphicData>
        </a:graphic>
      </p:graphicFrame>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5496" y="5643942"/>
            <a:ext cx="9085728"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超图算法准确率</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420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solidFill>
                <a:latin typeface="方正风雅宋简体" panose="02000000000000000000" pitchFamily="2" charset="-122"/>
                <a:ea typeface="方正风雅宋简体" panose="02000000000000000000" pitchFamily="2" charset="-122"/>
              </a:rPr>
              <a:t>背景</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9"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研究现状</a:t>
            </a:r>
          </a:p>
        </p:txBody>
      </p:sp>
      <p:sp>
        <p:nvSpPr>
          <p:cNvPr id="10"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11"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2"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13"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5" name="直接连接符 14">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3"/>
          <a:stretch>
            <a:fillRect/>
          </a:stretch>
        </p:blipFill>
        <p:spPr>
          <a:xfrm>
            <a:off x="1125498" y="1252036"/>
            <a:ext cx="7534275" cy="4752975"/>
          </a:xfrm>
          <a:prstGeom prst="rect">
            <a:avLst/>
          </a:prstGeom>
        </p:spPr>
      </p:pic>
      <p:sp>
        <p:nvSpPr>
          <p:cNvPr id="16" name="椭圆 15"/>
          <p:cNvSpPr/>
          <p:nvPr/>
        </p:nvSpPr>
        <p:spPr bwMode="auto">
          <a:xfrm>
            <a:off x="2195736" y="2225438"/>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17" name="组合 16"/>
          <p:cNvGrpSpPr/>
          <p:nvPr/>
        </p:nvGrpSpPr>
        <p:grpSpPr>
          <a:xfrm>
            <a:off x="255710" y="980728"/>
            <a:ext cx="2012034" cy="2111174"/>
            <a:chOff x="7024462" y="1383834"/>
            <a:chExt cx="2012034" cy="2111174"/>
          </a:xfrm>
        </p:grpSpPr>
        <p:sp>
          <p:nvSpPr>
            <p:cNvPr id="18" name="矩形 17"/>
            <p:cNvSpPr/>
            <p:nvPr/>
          </p:nvSpPr>
          <p:spPr bwMode="auto">
            <a:xfrm>
              <a:off x="7187893" y="1700808"/>
              <a:ext cx="1848603" cy="1440160"/>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9" name="Picture 4" descr="https://timgsa.baidu.com/timg?image&amp;quality=80&amp;size=b9999_10000&amp;sec=1521470414163&amp;di=6a42261a33f0c8a700820e782e6cc25e&amp;imgtype=0&amp;src=http%3A%2F%2F58pic.ooopic.com%2F58pic%2F15%2F59%2F27%2F25K58PICvZU.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3057" y="1383834"/>
              <a:ext cx="1065397" cy="639238"/>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7024462" y="2110013"/>
              <a:ext cx="1800200" cy="1384995"/>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4</a:t>
              </a:r>
              <a:r>
                <a:rPr lang="zh-CN" altLang="en-US" sz="1200" b="1" dirty="0" smtClean="0">
                  <a:latin typeface="微软雅黑" panose="020B0503020204020204" pitchFamily="34" charset="-122"/>
                  <a:ea typeface="微软雅黑" panose="020B0503020204020204" pitchFamily="34" charset="-122"/>
                </a:rPr>
                <a:t>月，德国 </a:t>
              </a:r>
              <a:r>
                <a:rPr lang="en-US" altLang="zh-CN" sz="1200" b="1" dirty="0" err="1" smtClean="0">
                  <a:latin typeface="微软雅黑" panose="020B0503020204020204" pitchFamily="34" charset="-122"/>
                  <a:ea typeface="微软雅黑" panose="020B0503020204020204" pitchFamily="34" charset="-122"/>
                </a:rPr>
                <a:t>Gundremmingen</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核电站遭受攻击。</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4</a:t>
              </a:r>
              <a:r>
                <a:rPr lang="zh-CN" altLang="en-US" sz="1200" b="1" dirty="0" smtClean="0">
                  <a:latin typeface="微软雅黑" panose="020B0503020204020204" pitchFamily="34" charset="-122"/>
                  <a:ea typeface="微软雅黑" panose="020B0503020204020204" pitchFamily="34" charset="-122"/>
                </a:rPr>
                <a:t>月德国工业巨头蒂森克虏造网络攻击机密外泄</a:t>
              </a:r>
              <a:endParaRPr lang="en-US" altLang="zh-CN" sz="1200" b="1" dirty="0" smtClean="0">
                <a:latin typeface="微软雅黑" panose="020B0503020204020204" pitchFamily="34" charset="-122"/>
                <a:ea typeface="微软雅黑" panose="020B0503020204020204" pitchFamily="34" charset="-122"/>
              </a:endParaRPr>
            </a:p>
            <a:p>
              <a:endParaRPr lang="zh-CN" altLang="en-US" sz="1200" b="1" dirty="0">
                <a:latin typeface="微软雅黑" panose="020B0503020204020204" pitchFamily="34" charset="-122"/>
                <a:ea typeface="微软雅黑" panose="020B0503020204020204" pitchFamily="34" charset="-122"/>
              </a:endParaRPr>
            </a:p>
          </p:txBody>
        </p:sp>
      </p:grpSp>
      <p:cxnSp>
        <p:nvCxnSpPr>
          <p:cNvPr id="21" name="直接箭头连接符 20"/>
          <p:cNvCxnSpPr>
            <a:stCxn id="16" idx="1"/>
          </p:cNvCxnSpPr>
          <p:nvPr/>
        </p:nvCxnSpPr>
        <p:spPr bwMode="auto">
          <a:xfrm flipH="1" flipV="1">
            <a:off x="1892598" y="1649374"/>
            <a:ext cx="324229" cy="59715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26" name="椭圆 25"/>
          <p:cNvSpPr/>
          <p:nvPr/>
        </p:nvSpPr>
        <p:spPr bwMode="auto">
          <a:xfrm>
            <a:off x="2372157" y="2330953"/>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7" name="直接箭头连接符 26"/>
          <p:cNvCxnSpPr>
            <a:stCxn id="26" idx="7"/>
          </p:cNvCxnSpPr>
          <p:nvPr/>
        </p:nvCxnSpPr>
        <p:spPr bwMode="auto">
          <a:xfrm flipV="1">
            <a:off x="2495082" y="1846871"/>
            <a:ext cx="628104" cy="50517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5" name="椭圆 34"/>
          <p:cNvSpPr/>
          <p:nvPr/>
        </p:nvSpPr>
        <p:spPr bwMode="auto">
          <a:xfrm>
            <a:off x="6804248" y="2563340"/>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6" name="组合 35"/>
          <p:cNvGrpSpPr/>
          <p:nvPr/>
        </p:nvGrpSpPr>
        <p:grpSpPr>
          <a:xfrm>
            <a:off x="7102041" y="1524608"/>
            <a:ext cx="1935076" cy="2654279"/>
            <a:chOff x="7101420" y="1700808"/>
            <a:chExt cx="1935076" cy="2654279"/>
          </a:xfrm>
        </p:grpSpPr>
        <p:sp>
          <p:nvSpPr>
            <p:cNvPr id="37" name="矩形 36"/>
            <p:cNvSpPr/>
            <p:nvPr/>
          </p:nvSpPr>
          <p:spPr bwMode="auto">
            <a:xfrm>
              <a:off x="7187893" y="1700808"/>
              <a:ext cx="1848603" cy="2068982"/>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8" name="文本框 37"/>
            <p:cNvSpPr txBox="1"/>
            <p:nvPr/>
          </p:nvSpPr>
          <p:spPr>
            <a:xfrm>
              <a:off x="7101420" y="2046763"/>
              <a:ext cx="1881219" cy="2308324"/>
            </a:xfrm>
            <a:prstGeom prst="rect">
              <a:avLst/>
            </a:prstGeom>
            <a:noFill/>
            <a:ln>
              <a:noFill/>
            </a:ln>
          </p:spPr>
          <p:txBody>
            <a:bodyPr wrap="square" rtlCol="0">
              <a:spAutoFit/>
            </a:bodyPr>
            <a:lstStyle/>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2</a:t>
              </a:r>
              <a:r>
                <a:rPr lang="zh-CN" altLang="en-US" sz="1200" b="1" dirty="0" smtClean="0">
                  <a:latin typeface="微软雅黑" panose="020B0503020204020204" pitchFamily="34" charset="-122"/>
                  <a:ea typeface="微软雅黑" panose="020B0503020204020204" pitchFamily="34" charset="-122"/>
                </a:rPr>
                <a:t>月黑客组织</a:t>
              </a:r>
              <a:r>
                <a:rPr lang="en-US" altLang="zh-CN" sz="1200" b="1" dirty="0" err="1" smtClean="0">
                  <a:latin typeface="微软雅黑" panose="020B0503020204020204" pitchFamily="34" charset="-122"/>
                  <a:ea typeface="微软雅黑" panose="020B0503020204020204" pitchFamily="34" charset="-122"/>
                </a:rPr>
                <a:t>AnonSec</a:t>
              </a:r>
              <a:r>
                <a:rPr lang="zh-CN" altLang="en-US" sz="1200" b="1" dirty="0" smtClean="0">
                  <a:latin typeface="微软雅黑" panose="020B0503020204020204" pitchFamily="34" charset="-122"/>
                  <a:ea typeface="微软雅黑" panose="020B0503020204020204" pitchFamily="34" charset="-122"/>
                </a:rPr>
                <a:t>公开约</a:t>
              </a:r>
              <a:r>
                <a:rPr lang="en-US" altLang="zh-CN" sz="1200" b="1" dirty="0" smtClean="0">
                  <a:latin typeface="微软雅黑" panose="020B0503020204020204" pitchFamily="34" charset="-122"/>
                  <a:ea typeface="微软雅黑" panose="020B0503020204020204" pitchFamily="34" charset="-122"/>
                </a:rPr>
                <a:t>250G NASA </a:t>
              </a:r>
              <a:r>
                <a:rPr lang="zh-CN" altLang="en-US" sz="1200" b="1" dirty="0" smtClean="0">
                  <a:latin typeface="微软雅黑" panose="020B0503020204020204" pitchFamily="34" charset="-122"/>
                  <a:ea typeface="微软雅黑" panose="020B0503020204020204" pitchFamily="34" charset="-122"/>
                </a:rPr>
                <a:t>数据</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3</a:t>
              </a:r>
              <a:r>
                <a:rPr lang="zh-CN" altLang="en-US" sz="1200" b="1" dirty="0" smtClean="0">
                  <a:latin typeface="微软雅黑" panose="020B0503020204020204" pitchFamily="34" charset="-122"/>
                  <a:ea typeface="微软雅黑" panose="020B0503020204020204" pitchFamily="34" charset="-122"/>
                </a:rPr>
                <a:t>月美国水处理和流控制操作系统遭黑客入侵</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8</a:t>
              </a:r>
              <a:r>
                <a:rPr lang="zh-CN" altLang="en-US" sz="1200" b="1" dirty="0" smtClean="0">
                  <a:latin typeface="微软雅黑" panose="020B0503020204020204" pitchFamily="34" charset="-122"/>
                  <a:ea typeface="微软雅黑" panose="020B0503020204020204" pitchFamily="34" charset="-122"/>
                </a:rPr>
                <a:t>月达美航空飞机因网络攻击停飞</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10</a:t>
              </a:r>
              <a:r>
                <a:rPr lang="zh-CN" altLang="en-US" sz="1200" b="1" dirty="0" smtClean="0">
                  <a:latin typeface="微软雅黑" panose="020B0503020204020204" pitchFamily="34" charset="-122"/>
                  <a:ea typeface="微软雅黑" panose="020B0503020204020204" pitchFamily="34" charset="-122"/>
                </a:rPr>
                <a:t>月北美分布式拒绝攻击事件</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endParaRPr lang="en-US" altLang="zh-CN" sz="1200" b="1" dirty="0" smtClean="0">
                <a:latin typeface="微软雅黑" panose="020B0503020204020204" pitchFamily="34" charset="-122"/>
                <a:ea typeface="微软雅黑" panose="020B0503020204020204" pitchFamily="34" charset="-122"/>
              </a:endParaRPr>
            </a:p>
            <a:p>
              <a:endParaRPr lang="zh-CN" altLang="en-US" sz="1200" b="1" dirty="0">
                <a:latin typeface="微软雅黑" panose="020B0503020204020204" pitchFamily="34" charset="-122"/>
                <a:ea typeface="微软雅黑" panose="020B0503020204020204" pitchFamily="34" charset="-122"/>
              </a:endParaRPr>
            </a:p>
          </p:txBody>
        </p:sp>
      </p:grpSp>
      <p:pic>
        <p:nvPicPr>
          <p:cNvPr id="39" name="Picture 14" descr="https://timgsa.baidu.com/timg?image&amp;quality=80&amp;size=b9999_10000&amp;sec=1521472005799&amp;di=8c4a9b41436b3c842ed681586a0fa656&amp;imgtype=0&amp;src=http%3A%2F%2Fpic.baike.soso.com%2Fp%2F20121210%2F20121210125513-5881638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0312" y="1170395"/>
            <a:ext cx="936104" cy="65785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接箭头连接符 39"/>
          <p:cNvCxnSpPr>
            <a:stCxn id="35" idx="6"/>
          </p:cNvCxnSpPr>
          <p:nvPr/>
        </p:nvCxnSpPr>
        <p:spPr bwMode="auto">
          <a:xfrm>
            <a:off x="6948264" y="2635348"/>
            <a:ext cx="240250" cy="42937"/>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41" name="椭圆 40"/>
          <p:cNvSpPr/>
          <p:nvPr/>
        </p:nvSpPr>
        <p:spPr bwMode="auto">
          <a:xfrm>
            <a:off x="4313823" y="4513137"/>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2" name="组合 41"/>
          <p:cNvGrpSpPr/>
          <p:nvPr/>
        </p:nvGrpSpPr>
        <p:grpSpPr>
          <a:xfrm>
            <a:off x="5364088" y="4158070"/>
            <a:ext cx="1872208" cy="1153260"/>
            <a:chOff x="2871125" y="1143994"/>
            <a:chExt cx="1872208" cy="1153260"/>
          </a:xfrm>
        </p:grpSpPr>
        <p:sp>
          <p:nvSpPr>
            <p:cNvPr id="43" name="矩形 42"/>
            <p:cNvSpPr/>
            <p:nvPr/>
          </p:nvSpPr>
          <p:spPr bwMode="auto">
            <a:xfrm>
              <a:off x="2894730" y="1143994"/>
              <a:ext cx="1848603" cy="957154"/>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4" name="文本框 43"/>
            <p:cNvSpPr txBox="1"/>
            <p:nvPr/>
          </p:nvSpPr>
          <p:spPr>
            <a:xfrm>
              <a:off x="2871125" y="1466257"/>
              <a:ext cx="1872208" cy="830997"/>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10</a:t>
              </a:r>
              <a:r>
                <a:rPr lang="zh-CN" altLang="en-US" sz="1200" b="1" dirty="0" smtClean="0">
                  <a:latin typeface="微软雅黑" panose="020B0503020204020204" pitchFamily="34" charset="-122"/>
                  <a:ea typeface="微软雅黑" panose="020B0503020204020204" pitchFamily="34" charset="-122"/>
                </a:rPr>
                <a:t>月，外国间谍入侵澳大利亚关键基础设施网络</a:t>
              </a:r>
              <a:endParaRPr lang="en-US" altLang="zh-CN" sz="1200" b="1" dirty="0" smtClean="0">
                <a:latin typeface="微软雅黑" panose="020B0503020204020204" pitchFamily="34" charset="-122"/>
                <a:ea typeface="微软雅黑" panose="020B0503020204020204" pitchFamily="34" charset="-122"/>
              </a:endParaRPr>
            </a:p>
            <a:p>
              <a:endParaRPr lang="zh-CN" altLang="en-US" sz="1200" b="1" dirty="0">
                <a:latin typeface="微软雅黑" panose="020B0503020204020204" pitchFamily="34" charset="-122"/>
                <a:ea typeface="微软雅黑" panose="020B0503020204020204" pitchFamily="34" charset="-122"/>
              </a:endParaRPr>
            </a:p>
          </p:txBody>
        </p:sp>
      </p:grpSp>
      <p:pic>
        <p:nvPicPr>
          <p:cNvPr id="45" name="Picture 16" descr="https://timgsa.baidu.com/timg?image&amp;quality=80&amp;size=b9999_10000&amp;sec=1521472493075&amp;di=9888e5f38d650a0ddad316ab1555abb8&amp;imgtype=0&amp;src=http%3A%2F%2Fimgsrc.baidu.com%2Fbaike%2Fpic%2Fitem%2F4610b912c8fcc3ce2cda27779245d688d43f205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70253" y="3695805"/>
            <a:ext cx="1069008" cy="659733"/>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直接箭头连接符 45"/>
          <p:cNvCxnSpPr>
            <a:stCxn id="41" idx="7"/>
          </p:cNvCxnSpPr>
          <p:nvPr/>
        </p:nvCxnSpPr>
        <p:spPr bwMode="auto">
          <a:xfrm flipV="1">
            <a:off x="4436748" y="4313670"/>
            <a:ext cx="950945" cy="22055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47" name="直接箭头连接符 46"/>
          <p:cNvCxnSpPr>
            <a:stCxn id="53" idx="4"/>
          </p:cNvCxnSpPr>
          <p:nvPr/>
        </p:nvCxnSpPr>
        <p:spPr bwMode="auto">
          <a:xfrm flipH="1">
            <a:off x="3203848" y="3204189"/>
            <a:ext cx="66228" cy="77031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nvGrpSpPr>
          <p:cNvPr id="48" name="组合 47"/>
          <p:cNvGrpSpPr/>
          <p:nvPr/>
        </p:nvGrpSpPr>
        <p:grpSpPr>
          <a:xfrm>
            <a:off x="2497495" y="4003460"/>
            <a:ext cx="2100731" cy="1422577"/>
            <a:chOff x="246274" y="4066519"/>
            <a:chExt cx="2100731" cy="1422577"/>
          </a:xfrm>
        </p:grpSpPr>
        <p:grpSp>
          <p:nvGrpSpPr>
            <p:cNvPr id="49" name="组合 48"/>
            <p:cNvGrpSpPr/>
            <p:nvPr/>
          </p:nvGrpSpPr>
          <p:grpSpPr>
            <a:xfrm>
              <a:off x="246274" y="4460575"/>
              <a:ext cx="2100731" cy="1028521"/>
              <a:chOff x="2642602" y="1143994"/>
              <a:chExt cx="2100731" cy="1028521"/>
            </a:xfrm>
          </p:grpSpPr>
          <p:sp>
            <p:nvSpPr>
              <p:cNvPr id="51" name="矩形 50"/>
              <p:cNvSpPr/>
              <p:nvPr/>
            </p:nvSpPr>
            <p:spPr bwMode="auto">
              <a:xfrm>
                <a:off x="2894730" y="1143994"/>
                <a:ext cx="1848603" cy="772838"/>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2" name="文本框 51"/>
              <p:cNvSpPr txBox="1"/>
              <p:nvPr/>
            </p:nvSpPr>
            <p:spPr>
              <a:xfrm>
                <a:off x="2642602" y="1526184"/>
                <a:ext cx="1872208" cy="646331"/>
              </a:xfrm>
              <a:prstGeom prst="rect">
                <a:avLst/>
              </a:prstGeom>
              <a:noFill/>
            </p:spPr>
            <p:txBody>
              <a:bodyPr wrap="square" rtlCol="0">
                <a:spAutoFit/>
              </a:bodyPr>
              <a:lstStyle/>
              <a:p>
                <a:pPr marL="171450" indent="-171450">
                  <a:buFont typeface="Wingdings" panose="05000000000000000000" pitchFamily="2" charset="2"/>
                  <a:buChar char="Ø"/>
                </a:pPr>
                <a:r>
                  <a:rPr lang="zh-CN" altLang="en-US" sz="1200" b="1" dirty="0" smtClean="0">
                    <a:latin typeface="微软雅黑" panose="020B0503020204020204" pitchFamily="34" charset="-122"/>
                    <a:ea typeface="微软雅黑" panose="020B0503020204020204" pitchFamily="34" charset="-122"/>
                  </a:rPr>
                  <a:t>印度“鲉鱼”级潜艇的技术和操作规格被泄露</a:t>
                </a:r>
                <a:endParaRPr lang="zh-CN" altLang="en-US" sz="1200" b="1" dirty="0">
                  <a:latin typeface="微软雅黑" panose="020B0503020204020204" pitchFamily="34" charset="-122"/>
                  <a:ea typeface="微软雅黑" panose="020B0503020204020204" pitchFamily="34" charset="-122"/>
                </a:endParaRPr>
              </a:p>
            </p:txBody>
          </p:sp>
        </p:grpSp>
        <p:pic>
          <p:nvPicPr>
            <p:cNvPr id="50" name="图片 49"/>
            <p:cNvPicPr>
              <a:picLocks noChangeAspect="1"/>
            </p:cNvPicPr>
            <p:nvPr/>
          </p:nvPicPr>
          <p:blipFill>
            <a:blip r:embed="rId7"/>
            <a:stretch>
              <a:fillRect/>
            </a:stretch>
          </p:blipFill>
          <p:spPr>
            <a:xfrm>
              <a:off x="556637" y="4066519"/>
              <a:ext cx="1030974" cy="693187"/>
            </a:xfrm>
            <a:prstGeom prst="rect">
              <a:avLst/>
            </a:prstGeom>
          </p:spPr>
        </p:pic>
      </p:grpSp>
      <p:sp>
        <p:nvSpPr>
          <p:cNvPr id="53" name="椭圆 52"/>
          <p:cNvSpPr/>
          <p:nvPr/>
        </p:nvSpPr>
        <p:spPr bwMode="auto">
          <a:xfrm>
            <a:off x="3198068" y="3060173"/>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54" name="组合 53"/>
          <p:cNvGrpSpPr/>
          <p:nvPr/>
        </p:nvGrpSpPr>
        <p:grpSpPr>
          <a:xfrm>
            <a:off x="4631178" y="2574042"/>
            <a:ext cx="1984363" cy="981135"/>
            <a:chOff x="2758970" y="1143994"/>
            <a:chExt cx="1984363" cy="981135"/>
          </a:xfrm>
        </p:grpSpPr>
        <p:sp>
          <p:nvSpPr>
            <p:cNvPr id="55" name="矩形 54"/>
            <p:cNvSpPr/>
            <p:nvPr/>
          </p:nvSpPr>
          <p:spPr bwMode="auto">
            <a:xfrm>
              <a:off x="2894730" y="1143994"/>
              <a:ext cx="1848603" cy="772838"/>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6" name="文本框 55"/>
            <p:cNvSpPr txBox="1"/>
            <p:nvPr/>
          </p:nvSpPr>
          <p:spPr>
            <a:xfrm>
              <a:off x="2758970" y="1478798"/>
              <a:ext cx="1872208" cy="646331"/>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b="1" dirty="0">
                  <a:latin typeface="微软雅黑" panose="020B0503020204020204" pitchFamily="34" charset="-122"/>
                  <a:ea typeface="微软雅黑" panose="020B0503020204020204" pitchFamily="34" charset="-122"/>
                </a:rPr>
                <a:t>2010</a:t>
              </a:r>
              <a:r>
                <a:rPr lang="zh-CN" altLang="zh-CN" sz="1200" b="1" dirty="0">
                  <a:latin typeface="微软雅黑" panose="020B0503020204020204" pitchFamily="34" charset="-122"/>
                  <a:ea typeface="微软雅黑" panose="020B0503020204020204" pitchFamily="34" charset="-122"/>
                </a:rPr>
                <a:t>年震网病毒入侵</a:t>
              </a:r>
              <a:r>
                <a:rPr lang="zh-CN" altLang="zh-CN" sz="1200" b="1" dirty="0" smtClean="0">
                  <a:latin typeface="微软雅黑" panose="020B0503020204020204" pitchFamily="34" charset="-122"/>
                  <a:ea typeface="微软雅黑" panose="020B0503020204020204" pitchFamily="34" charset="-122"/>
                </a:rPr>
                <a:t>伊朗核电站</a:t>
              </a:r>
              <a:r>
                <a:rPr lang="zh-CN" altLang="en-US" sz="1200" b="1" dirty="0" smtClean="0">
                  <a:latin typeface="微软雅黑" panose="020B0503020204020204" pitchFamily="34" charset="-122"/>
                  <a:ea typeface="微软雅黑" panose="020B0503020204020204" pitchFamily="34" charset="-122"/>
                </a:rPr>
                <a:t>，致使离心机损坏</a:t>
              </a:r>
              <a:endParaRPr lang="zh-CN" altLang="en-US" sz="1200" b="1" dirty="0">
                <a:latin typeface="微软雅黑" panose="020B0503020204020204" pitchFamily="34" charset="-122"/>
                <a:ea typeface="微软雅黑" panose="020B0503020204020204" pitchFamily="34" charset="-122"/>
              </a:endParaRPr>
            </a:p>
          </p:txBody>
        </p:sp>
      </p:grpSp>
      <p:sp>
        <p:nvSpPr>
          <p:cNvPr id="57" name="椭圆 56"/>
          <p:cNvSpPr/>
          <p:nvPr/>
        </p:nvSpPr>
        <p:spPr bwMode="auto">
          <a:xfrm>
            <a:off x="3059832" y="2873510"/>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58" name="直接箭头连接符 57"/>
          <p:cNvCxnSpPr>
            <a:stCxn id="57" idx="7"/>
          </p:cNvCxnSpPr>
          <p:nvPr/>
        </p:nvCxnSpPr>
        <p:spPr bwMode="auto">
          <a:xfrm flipV="1">
            <a:off x="3182757" y="2817213"/>
            <a:ext cx="1500342" cy="77388"/>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pic>
        <p:nvPicPr>
          <p:cNvPr id="59" name="Picture 20" descr="https://timgsa.baidu.com/timg?image&amp;quality=80&amp;size=b9999_10000&amp;sec=1521473563946&amp;di=2b3c67825e8943f0633525526019902c&amp;imgtype=jpg&amp;src=http%3A%2F%2Fimg1.imgtn.bdimg.com%2Fit%2Fu%3D387164906%2C1867954248%26fm%3D214%26gp%3D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3052" y="2158414"/>
            <a:ext cx="1014823" cy="675873"/>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组合 59"/>
          <p:cNvGrpSpPr/>
          <p:nvPr/>
        </p:nvGrpSpPr>
        <p:grpSpPr>
          <a:xfrm>
            <a:off x="3422896" y="5395746"/>
            <a:ext cx="2476464" cy="553530"/>
            <a:chOff x="4574146" y="5617786"/>
            <a:chExt cx="2476464" cy="553530"/>
          </a:xfrm>
        </p:grpSpPr>
        <p:pic>
          <p:nvPicPr>
            <p:cNvPr id="61" name="图片 60"/>
            <p:cNvPicPr>
              <a:picLocks noChangeAspect="1"/>
            </p:cNvPicPr>
            <p:nvPr/>
          </p:nvPicPr>
          <p:blipFill>
            <a:blip r:embed="rId7"/>
            <a:stretch>
              <a:fillRect/>
            </a:stretch>
          </p:blipFill>
          <p:spPr>
            <a:xfrm>
              <a:off x="4574146" y="5624319"/>
              <a:ext cx="813547" cy="546997"/>
            </a:xfrm>
            <a:prstGeom prst="rect">
              <a:avLst/>
            </a:prstGeom>
          </p:spPr>
        </p:pic>
        <p:pic>
          <p:nvPicPr>
            <p:cNvPr id="62" name="图片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11786" y="5617786"/>
              <a:ext cx="798826" cy="533544"/>
            </a:xfrm>
            <a:prstGeom prst="rect">
              <a:avLst/>
            </a:prstGeom>
          </p:spPr>
        </p:pic>
        <p:pic>
          <p:nvPicPr>
            <p:cNvPr id="63" name="图片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34062" y="5617786"/>
              <a:ext cx="816548" cy="545381"/>
            </a:xfrm>
            <a:prstGeom prst="rect">
              <a:avLst/>
            </a:prstGeom>
          </p:spPr>
        </p:pic>
      </p:grpSp>
      <p:sp>
        <p:nvSpPr>
          <p:cNvPr id="64" name="文本框 63"/>
          <p:cNvSpPr txBox="1"/>
          <p:nvPr/>
        </p:nvSpPr>
        <p:spPr>
          <a:xfrm>
            <a:off x="6605717" y="5226684"/>
            <a:ext cx="2037219" cy="830997"/>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rPr>
              <a:t> 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6</a:t>
            </a:r>
            <a:r>
              <a:rPr lang="zh-CN" altLang="en-US" sz="1200" b="1" dirty="0" smtClean="0">
                <a:latin typeface="微软雅黑" panose="020B0503020204020204" pitchFamily="34" charset="-122"/>
                <a:ea typeface="微软雅黑" panose="020B0503020204020204" pitchFamily="34" charset="-122"/>
              </a:rPr>
              <a:t>月</a:t>
            </a:r>
            <a:r>
              <a:rPr lang="en-US" altLang="zh-CN" sz="1200" b="1" dirty="0" smtClean="0">
                <a:latin typeface="微软雅黑" panose="020B0503020204020204" pitchFamily="34" charset="-122"/>
                <a:ea typeface="微软雅黑" panose="020B0503020204020204" pitchFamily="34" charset="-122"/>
              </a:rPr>
              <a:t>8</a:t>
            </a:r>
            <a:r>
              <a:rPr lang="zh-CN" altLang="en-US" sz="1200" b="1" dirty="0" smtClean="0">
                <a:latin typeface="微软雅黑" panose="020B0503020204020204" pitchFamily="34" charset="-122"/>
                <a:ea typeface="微软雅黑" panose="020B0503020204020204" pitchFamily="34" charset="-122"/>
              </a:rPr>
              <a:t>日</a:t>
            </a:r>
            <a:r>
              <a:rPr lang="en-US" altLang="zh-CN" sz="1200" b="1" dirty="0" smtClean="0">
                <a:latin typeface="微软雅黑" panose="020B0503020204020204" pitchFamily="34" charset="-122"/>
                <a:ea typeface="微软雅黑" panose="020B0503020204020204" pitchFamily="34" charset="-122"/>
              </a:rPr>
              <a:t>-6</a:t>
            </a:r>
            <a:r>
              <a:rPr lang="zh-CN" altLang="en-US" sz="1200" b="1" dirty="0" smtClean="0">
                <a:latin typeface="微软雅黑" panose="020B0503020204020204" pitchFamily="34" charset="-122"/>
                <a:ea typeface="微软雅黑" panose="020B0503020204020204" pitchFamily="34" charset="-122"/>
              </a:rPr>
              <a:t>月</a:t>
            </a:r>
            <a:r>
              <a:rPr lang="en-US" altLang="zh-CN" sz="1200" b="1" dirty="0" smtClean="0">
                <a:latin typeface="微软雅黑" panose="020B0503020204020204" pitchFamily="34" charset="-122"/>
                <a:ea typeface="微软雅黑" panose="020B0503020204020204" pitchFamily="34" charset="-122"/>
              </a:rPr>
              <a:t>27</a:t>
            </a:r>
            <a:r>
              <a:rPr lang="zh-CN" altLang="en-US" sz="1200" b="1" dirty="0" smtClean="0">
                <a:latin typeface="微软雅黑" panose="020B0503020204020204" pitchFamily="34" charset="-122"/>
                <a:ea typeface="微软雅黑" panose="020B0503020204020204" pitchFamily="34" charset="-122"/>
              </a:rPr>
              <a:t>日“食尸鬼行动”攻击了美国、西班牙、印度、埃及等多国工业企业</a:t>
            </a:r>
            <a:endParaRPr lang="zh-CN" altLang="en-US" sz="1200" b="1" dirty="0">
              <a:latin typeface="微软雅黑" panose="020B0503020204020204" pitchFamily="34" charset="-122"/>
              <a:ea typeface="微软雅黑" panose="020B0503020204020204" pitchFamily="34" charset="-122"/>
            </a:endParaRPr>
          </a:p>
        </p:txBody>
      </p:sp>
      <p:sp>
        <p:nvSpPr>
          <p:cNvPr id="65" name="椭圆 64"/>
          <p:cNvSpPr/>
          <p:nvPr/>
        </p:nvSpPr>
        <p:spPr bwMode="auto">
          <a:xfrm>
            <a:off x="2369227" y="2597020"/>
            <a:ext cx="144016" cy="144016"/>
          </a:xfrm>
          <a:prstGeom prst="ellipse">
            <a:avLst/>
          </a:prstGeom>
          <a:solidFill>
            <a:srgbClr val="FF0000"/>
          </a:solidFill>
          <a:ln w="3175" algn="ctr">
            <a:solidFill>
              <a:srgbClr val="FF0000"/>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6" name="直接箭头连接符 65"/>
          <p:cNvCxnSpPr>
            <a:stCxn id="65" idx="3"/>
          </p:cNvCxnSpPr>
          <p:nvPr/>
        </p:nvCxnSpPr>
        <p:spPr bwMode="auto">
          <a:xfrm flipH="1">
            <a:off x="1155061" y="2719945"/>
            <a:ext cx="1235257" cy="1704004"/>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nvGrpSpPr>
          <p:cNvPr id="67" name="组合 66"/>
          <p:cNvGrpSpPr/>
          <p:nvPr/>
        </p:nvGrpSpPr>
        <p:grpSpPr>
          <a:xfrm>
            <a:off x="162884" y="4540453"/>
            <a:ext cx="1800200" cy="1244669"/>
            <a:chOff x="652845" y="4969350"/>
            <a:chExt cx="1800200" cy="1244669"/>
          </a:xfrm>
        </p:grpSpPr>
        <p:pic>
          <p:nvPicPr>
            <p:cNvPr id="68" name="图片 6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7604" y="4969350"/>
              <a:ext cx="1048306" cy="762761"/>
            </a:xfrm>
            <a:prstGeom prst="rect">
              <a:avLst/>
            </a:prstGeom>
          </p:spPr>
        </p:pic>
        <p:sp>
          <p:nvSpPr>
            <p:cNvPr id="69" name="文本框 68"/>
            <p:cNvSpPr txBox="1"/>
            <p:nvPr/>
          </p:nvSpPr>
          <p:spPr>
            <a:xfrm>
              <a:off x="652845" y="5752354"/>
              <a:ext cx="1800200" cy="461665"/>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1</a:t>
              </a:r>
              <a:r>
                <a:rPr lang="zh-CN" altLang="en-US" sz="1200" b="1" dirty="0" smtClean="0">
                  <a:latin typeface="微软雅黑" panose="020B0503020204020204" pitchFamily="34" charset="-122"/>
                  <a:ea typeface="微软雅黑" panose="020B0503020204020204" pitchFamily="34" charset="-122"/>
                </a:rPr>
                <a:t>月，以色列电网遭到入侵</a:t>
              </a:r>
              <a:endParaRPr lang="zh-CN" altLang="en-US" sz="1200" b="1" dirty="0">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6084168" y="5609710"/>
            <a:ext cx="360040" cy="69994"/>
            <a:chOff x="6084168" y="5877168"/>
            <a:chExt cx="360040" cy="69994"/>
          </a:xfrm>
        </p:grpSpPr>
        <p:sp>
          <p:nvSpPr>
            <p:cNvPr id="71" name="椭圆 70"/>
            <p:cNvSpPr/>
            <p:nvPr/>
          </p:nvSpPr>
          <p:spPr bwMode="auto">
            <a:xfrm>
              <a:off x="6084168" y="5880233"/>
              <a:ext cx="72008" cy="66929"/>
            </a:xfrm>
            <a:prstGeom prst="ellipse">
              <a:avLst/>
            </a:prstGeom>
            <a:solidFill>
              <a:schemeClr val="tx1"/>
            </a:solidFill>
            <a:ln w="3175" algn="ctr">
              <a:solidFill>
                <a:schemeClr val="tx1"/>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2" name="椭圆 71"/>
            <p:cNvSpPr/>
            <p:nvPr/>
          </p:nvSpPr>
          <p:spPr bwMode="auto">
            <a:xfrm>
              <a:off x="6224111" y="5880233"/>
              <a:ext cx="72008" cy="66929"/>
            </a:xfrm>
            <a:prstGeom prst="ellipse">
              <a:avLst/>
            </a:prstGeom>
            <a:solidFill>
              <a:schemeClr val="tx1"/>
            </a:solidFill>
            <a:ln w="3175" algn="ctr">
              <a:solidFill>
                <a:schemeClr val="tx1"/>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3" name="椭圆 72"/>
            <p:cNvSpPr/>
            <p:nvPr/>
          </p:nvSpPr>
          <p:spPr bwMode="auto">
            <a:xfrm>
              <a:off x="6372200" y="5877168"/>
              <a:ext cx="72008" cy="66929"/>
            </a:xfrm>
            <a:prstGeom prst="ellipse">
              <a:avLst/>
            </a:prstGeom>
            <a:solidFill>
              <a:schemeClr val="tx1"/>
            </a:solidFill>
            <a:ln w="3175" algn="ctr">
              <a:solidFill>
                <a:schemeClr val="tx1"/>
              </a:solid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ln>
                  <a:solidFill>
                    <a:srgbClr val="FF0000"/>
                  </a:solidFill>
                </a:ln>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5" name="组合 74"/>
          <p:cNvGrpSpPr/>
          <p:nvPr/>
        </p:nvGrpSpPr>
        <p:grpSpPr>
          <a:xfrm>
            <a:off x="3059832" y="772483"/>
            <a:ext cx="1946703" cy="2518475"/>
            <a:chOff x="12114" y="3074959"/>
            <a:chExt cx="1946703" cy="2518475"/>
          </a:xfrm>
        </p:grpSpPr>
        <p:sp>
          <p:nvSpPr>
            <p:cNvPr id="76" name="矩形 75"/>
            <p:cNvSpPr/>
            <p:nvPr/>
          </p:nvSpPr>
          <p:spPr bwMode="auto">
            <a:xfrm>
              <a:off x="110214" y="3429000"/>
              <a:ext cx="1848603" cy="899344"/>
            </a:xfrm>
            <a:prstGeom prst="rect">
              <a:avLst/>
            </a:prstGeom>
            <a:noFill/>
            <a:ln w="3175" algn="ctr">
              <a:noFill/>
              <a:miter lim="800000"/>
              <a:headEnd/>
              <a:tailEnd/>
            </a:ln>
            <a:effectLst/>
          </p:spPr>
          <p:txBody>
            <a:bodyPr rot="0" spcFirstLastPara="0" vertOverflow="overflow" horzOverflow="overflow" vert="horz" wrap="square" lIns="91446" tIns="91446" rIns="91446" bIns="91446" numCol="1" spcCol="0" rtlCol="0" fromWordArt="0" anchor="ctr" anchorCtr="0" forceAA="0" compatLnSpc="1">
              <a:prstTxWarp prst="textNoShape">
                <a:avLst/>
              </a:prstTxWarp>
              <a:noAutofit/>
            </a:bodyP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7" name="文本框 76"/>
            <p:cNvSpPr txBox="1"/>
            <p:nvPr/>
          </p:nvSpPr>
          <p:spPr>
            <a:xfrm>
              <a:off x="12114" y="3839108"/>
              <a:ext cx="1800200" cy="1754326"/>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2015</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12</a:t>
              </a:r>
              <a:r>
                <a:rPr lang="zh-CN" altLang="en-US" sz="1200" b="1" dirty="0">
                  <a:latin typeface="微软雅黑" panose="020B0503020204020204" pitchFamily="34" charset="-122"/>
                  <a:ea typeface="微软雅黑" panose="020B0503020204020204" pitchFamily="34" charset="-122"/>
                </a:rPr>
                <a:t>月，</a:t>
              </a:r>
              <a:r>
                <a:rPr lang="en-US" altLang="zh-CN" sz="1200" b="1" dirty="0">
                  <a:latin typeface="微软雅黑" panose="020B0503020204020204" pitchFamily="34" charset="-122"/>
                  <a:ea typeface="微软雅黑" panose="020B0503020204020204" pitchFamily="34" charset="-122"/>
                </a:rPr>
                <a:t>Black </a:t>
              </a:r>
              <a:r>
                <a:rPr lang="en-US" altLang="zh-CN" sz="1200" b="1" dirty="0" smtClean="0">
                  <a:latin typeface="微软雅黑" panose="020B0503020204020204" pitchFamily="34" charset="-122"/>
                  <a:ea typeface="微软雅黑" panose="020B0503020204020204" pitchFamily="34" charset="-122"/>
                </a:rPr>
                <a:t>Energy</a:t>
              </a:r>
              <a:r>
                <a:rPr lang="zh-CN" altLang="en-US" sz="1200" b="1" dirty="0" smtClean="0">
                  <a:latin typeface="微软雅黑" panose="020B0503020204020204" pitchFamily="34" charset="-122"/>
                  <a:ea typeface="微软雅黑" panose="020B0503020204020204" pitchFamily="34" charset="-122"/>
                </a:rPr>
                <a:t>攻击乌克兰电力系统</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2016</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2</a:t>
              </a:r>
              <a:r>
                <a:rPr lang="zh-CN" altLang="en-US" sz="1200" b="1" dirty="0" smtClean="0">
                  <a:latin typeface="微软雅黑" panose="020B0503020204020204" pitchFamily="34" charset="-122"/>
                  <a:ea typeface="微软雅黑" panose="020B0503020204020204" pitchFamily="34" charset="-122"/>
                </a:rPr>
                <a:t>月，</a:t>
              </a:r>
              <a:r>
                <a:rPr lang="en-US" altLang="zh-CN" sz="1200" b="1" dirty="0" smtClean="0">
                  <a:latin typeface="微软雅黑" panose="020B0503020204020204" pitchFamily="34" charset="-122"/>
                  <a:ea typeface="微软雅黑" panose="020B0503020204020204" pitchFamily="34" charset="-122"/>
                </a:rPr>
                <a:t>Black Energy</a:t>
              </a:r>
              <a:r>
                <a:rPr lang="zh-CN" altLang="en-US" sz="1200" b="1" dirty="0" smtClean="0">
                  <a:latin typeface="微软雅黑" panose="020B0503020204020204" pitchFamily="34" charset="-122"/>
                  <a:ea typeface="微软雅黑" panose="020B0503020204020204" pitchFamily="34" charset="-122"/>
                </a:rPr>
                <a:t>被曝再攻击乌克兰矿业和铁路系统</a:t>
              </a:r>
              <a:endParaRPr lang="en-US" altLang="zh-CN" sz="1200" b="1" dirty="0" smtClean="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1200" b="1" dirty="0" smtClean="0">
                  <a:latin typeface="微软雅黑" panose="020B0503020204020204" pitchFamily="34" charset="-122"/>
                  <a:ea typeface="微软雅黑" panose="020B0503020204020204" pitchFamily="34" charset="-122"/>
                </a:rPr>
                <a:t>2018</a:t>
              </a:r>
              <a:r>
                <a:rPr lang="zh-CN" altLang="en-US" sz="1200" b="1" dirty="0" smtClean="0">
                  <a:latin typeface="微软雅黑" panose="020B0503020204020204" pitchFamily="34" charset="-122"/>
                  <a:ea typeface="微软雅黑" panose="020B0503020204020204" pitchFamily="34" charset="-122"/>
                </a:rPr>
                <a:t>年</a:t>
              </a:r>
              <a:r>
                <a:rPr lang="en-US" altLang="zh-CN" sz="1200" b="1" dirty="0" smtClean="0">
                  <a:latin typeface="微软雅黑" panose="020B0503020204020204" pitchFamily="34" charset="-122"/>
                  <a:ea typeface="微软雅黑" panose="020B0503020204020204" pitchFamily="34" charset="-122"/>
                </a:rPr>
                <a:t>5</a:t>
              </a:r>
              <a:r>
                <a:rPr lang="zh-CN" altLang="en-US" sz="1200" b="1" dirty="0" smtClean="0">
                  <a:latin typeface="微软雅黑" panose="020B0503020204020204" pitchFamily="34" charset="-122"/>
                  <a:ea typeface="微软雅黑" panose="020B0503020204020204" pitchFamily="34" charset="-122"/>
                </a:rPr>
                <a:t>月，乌克兰</a:t>
              </a:r>
              <a:r>
                <a:rPr lang="en-US" altLang="zh-CN" sz="1200" b="1" dirty="0" smtClean="0">
                  <a:latin typeface="微软雅黑" panose="020B0503020204020204" pitchFamily="34" charset="-122"/>
                  <a:ea typeface="微软雅黑" panose="020B0503020204020204" pitchFamily="34" charset="-122"/>
                </a:rPr>
                <a:t>9000</a:t>
              </a:r>
              <a:r>
                <a:rPr lang="zh-CN" altLang="en-US" sz="1200" b="1" dirty="0" smtClean="0">
                  <a:latin typeface="微软雅黑" panose="020B0503020204020204" pitchFamily="34" charset="-122"/>
                  <a:ea typeface="微软雅黑" panose="020B0503020204020204" pitchFamily="34" charset="-122"/>
                </a:rPr>
                <a:t>门火炮控制系统被植入后门</a:t>
              </a:r>
              <a:endParaRPr lang="zh-CN" altLang="en-US" sz="1200" b="1" dirty="0">
                <a:latin typeface="微软雅黑" panose="020B0503020204020204" pitchFamily="34" charset="-122"/>
                <a:ea typeface="微软雅黑" panose="020B0503020204020204" pitchFamily="34" charset="-122"/>
              </a:endParaRPr>
            </a:p>
          </p:txBody>
        </p:sp>
        <p:pic>
          <p:nvPicPr>
            <p:cNvPr id="78" name="图片 77"/>
            <p:cNvPicPr>
              <a:picLocks noChangeAspect="1"/>
            </p:cNvPicPr>
            <p:nvPr/>
          </p:nvPicPr>
          <p:blipFill>
            <a:blip r:embed="rId12"/>
            <a:stretch>
              <a:fillRect/>
            </a:stretch>
          </p:blipFill>
          <p:spPr>
            <a:xfrm>
              <a:off x="294232" y="3074959"/>
              <a:ext cx="1066669" cy="720685"/>
            </a:xfrm>
            <a:prstGeom prst="rect">
              <a:avLst/>
            </a:prstGeom>
          </p:spPr>
        </p:pic>
      </p:grpSp>
      <p:sp>
        <p:nvSpPr>
          <p:cNvPr id="74" name="AutoShape 20"/>
          <p:cNvSpPr>
            <a:spLocks noChangeArrowheads="1"/>
          </p:cNvSpPr>
          <p:nvPr/>
        </p:nvSpPr>
        <p:spPr bwMode="auto">
          <a:xfrm>
            <a:off x="15664" y="3062458"/>
            <a:ext cx="9128336" cy="843509"/>
          </a:xfrm>
          <a:prstGeom prst="rect">
            <a:avLst/>
          </a:prstGeom>
          <a:solidFill>
            <a:srgbClr val="FFFFFF"/>
          </a:solidFill>
          <a:ln w="57150">
            <a:solidFill>
              <a:srgbClr val="743481"/>
            </a:solidFill>
            <a:round/>
            <a:headEnd/>
            <a:tailEnd/>
          </a:ln>
        </p:spPr>
        <p:txBody>
          <a:bodyPr wrap="none" anchor="ctr"/>
          <a:lstStyle>
            <a:lvl1pPr algn="ctr">
              <a:defRPr>
                <a:solidFill>
                  <a:schemeClr val="tx1"/>
                </a:solidFill>
                <a:latin typeface="Arial" panose="020B0604020202020204" pitchFamily="34" charset="0"/>
                <a:ea typeface="宋体" panose="02010600030101010101" pitchFamily="2" charset="-122"/>
              </a:defRPr>
            </a:lvl1pPr>
            <a:lvl2pPr marL="742950" indent="-285750" algn="ctr">
              <a:defRPr>
                <a:solidFill>
                  <a:schemeClr val="tx1"/>
                </a:solidFill>
                <a:latin typeface="Arial" panose="020B0604020202020204" pitchFamily="34" charset="0"/>
                <a:ea typeface="宋体" panose="02010600030101010101" pitchFamily="2" charset="-122"/>
              </a:defRPr>
            </a:lvl2pPr>
            <a:lvl3pPr marL="1143000" indent="-228600" algn="ctr">
              <a:defRPr>
                <a:solidFill>
                  <a:schemeClr val="tx1"/>
                </a:solidFill>
                <a:latin typeface="Arial" panose="020B0604020202020204" pitchFamily="34" charset="0"/>
                <a:ea typeface="宋体" panose="02010600030101010101" pitchFamily="2" charset="-122"/>
              </a:defRPr>
            </a:lvl3pPr>
            <a:lvl4pPr marL="1600200" indent="-228600" algn="ctr">
              <a:defRPr>
                <a:solidFill>
                  <a:schemeClr val="tx1"/>
                </a:solidFill>
                <a:latin typeface="Arial" panose="020B0604020202020204" pitchFamily="34" charset="0"/>
                <a:ea typeface="宋体" panose="02010600030101010101" pitchFamily="2" charset="-122"/>
              </a:defRPr>
            </a:lvl4pPr>
            <a:lvl5pPr marL="2057400" indent="-228600" algn="ctr">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b="1" dirty="0">
                <a:solidFill>
                  <a:srgbClr val="743481"/>
                </a:solidFill>
                <a:latin typeface="微软雅黑" panose="020B0503020204020204" pitchFamily="34" charset="-122"/>
                <a:ea typeface="微软雅黑" panose="020B0503020204020204" pitchFamily="34" charset="-122"/>
              </a:rPr>
              <a:t>网络攻击频繁发生</a:t>
            </a:r>
          </a:p>
        </p:txBody>
      </p:sp>
    </p:spTree>
    <p:extLst>
      <p:ext uri="{BB962C8B-B14F-4D97-AF65-F5344CB8AC3E}">
        <p14:creationId xmlns:p14="http://schemas.microsoft.com/office/powerpoint/2010/main" val="129068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764704"/>
            <a:ext cx="8064896" cy="494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673" y="5733256"/>
            <a:ext cx="9092727"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动态令牌实现</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28174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764704"/>
            <a:ext cx="8359844"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8673" y="5733256"/>
            <a:ext cx="9092727" cy="73738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动态混淆实现</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8176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196752"/>
            <a:ext cx="8602036"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2776" y="5589240"/>
            <a:ext cx="9085728" cy="86409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smtClean="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网络层安全</a:t>
            </a: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监控效果</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7"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8"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9"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10"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1" name="直接连接符 10">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503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040" y="764704"/>
            <a:ext cx="8352928" cy="473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2776" y="5589240"/>
            <a:ext cx="9085728" cy="864096"/>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应用层安全监控效果</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09904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24024" y="1340768"/>
            <a:ext cx="8640960" cy="3908762"/>
          </a:xfrm>
          <a:prstGeom prst="rect">
            <a:avLst/>
          </a:prstGeom>
          <a:noFill/>
        </p:spPr>
        <p:txBody>
          <a:bodyPr wrap="square" rtlCol="0">
            <a:spAutoFit/>
          </a:bodyPr>
          <a:lstStyle/>
          <a:p>
            <a:pPr marL="457200" indent="-457200" algn="just">
              <a:buFont typeface="Wingdings" panose="05000000000000000000" pitchFamily="2" charset="2"/>
              <a:buChar char="l"/>
            </a:pPr>
            <a:r>
              <a:rPr lang="zh-CN" altLang="en-US" sz="2800" dirty="0" smtClean="0">
                <a:latin typeface="微软雅黑" panose="020B0503020204020204" pitchFamily="34" charset="-122"/>
                <a:ea typeface="微软雅黑" panose="020B0503020204020204" pitchFamily="34" charset="-122"/>
              </a:rPr>
              <a:t>总结</a:t>
            </a:r>
            <a:endParaRPr lang="en-US" altLang="zh-CN" sz="2800" dirty="0" smtClean="0">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l"/>
            </a:pPr>
            <a:endParaRPr lang="en-US" altLang="zh-CN" sz="28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、设计了列车通信网络安全监控架构，满足列车通信网络安全监控需求；</a:t>
            </a:r>
          </a:p>
          <a:p>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zh-CN" sz="2400" dirty="0">
                <a:latin typeface="微软雅黑" panose="020B0503020204020204" pitchFamily="34" charset="-122"/>
                <a:ea typeface="微软雅黑" panose="020B0503020204020204" pitchFamily="34" charset="-122"/>
              </a:rPr>
              <a:t>、给出了基于特征字典的特征优化和超图算法的网络层安全监控解决方案，并进行了设计与实现；</a:t>
            </a:r>
          </a:p>
          <a:p>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zh-CN" sz="2400" dirty="0">
                <a:latin typeface="微软雅黑" panose="020B0503020204020204" pitchFamily="34" charset="-122"/>
                <a:ea typeface="微软雅黑" panose="020B0503020204020204" pitchFamily="34" charset="-122"/>
              </a:rPr>
              <a:t>、给出了基于动态安全技术的应用层安全监控解决方案，并进行了设计与实现</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6286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95536" y="1484784"/>
            <a:ext cx="8640960" cy="2800767"/>
          </a:xfrm>
          <a:prstGeom prst="rect">
            <a:avLst/>
          </a:prstGeom>
          <a:noFill/>
        </p:spPr>
        <p:txBody>
          <a:bodyPr wrap="square" rtlCol="0">
            <a:spAutoFit/>
          </a:bodyPr>
          <a:lstStyle/>
          <a:p>
            <a:pPr marL="457200" indent="-457200" algn="just">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展望</a:t>
            </a:r>
            <a:endParaRPr lang="en-US" altLang="zh-CN" sz="2800" dirty="0" smtClean="0">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l"/>
            </a:pPr>
            <a:endParaRPr lang="en-US" altLang="zh-CN" sz="2800" dirty="0">
              <a:latin typeface="+mj-ea"/>
              <a:ea typeface="+mj-ea"/>
            </a:endParaRPr>
          </a:p>
          <a:p>
            <a:r>
              <a:rPr lang="en-US" altLang="zh-CN" sz="2400" dirty="0">
                <a:latin typeface="微软雅黑" panose="020B0503020204020204" pitchFamily="34" charset="-122"/>
                <a:ea typeface="微软雅黑" panose="020B0503020204020204" pitchFamily="34" charset="-122"/>
              </a:rPr>
              <a:t>1</a:t>
            </a:r>
            <a:r>
              <a:rPr lang="zh-CN"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安全监控模块串联进网络，对攻击行为进行拦截</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2</a:t>
            </a:r>
            <a:r>
              <a:rPr lang="zh-CN" altLang="zh-CN" sz="2400" dirty="0" smtClean="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未来可以设计超图算法</a:t>
            </a:r>
            <a:r>
              <a:rPr lang="zh-CN" altLang="zh-CN" sz="2400" dirty="0" smtClean="0">
                <a:latin typeface="微软雅黑" panose="020B0503020204020204" pitchFamily="34" charset="-122"/>
                <a:ea typeface="微软雅黑" panose="020B0503020204020204" pitchFamily="34" charset="-122"/>
              </a:rPr>
              <a:t>对</a:t>
            </a:r>
            <a:r>
              <a:rPr lang="zh-CN" altLang="en-US" sz="2400" dirty="0">
                <a:latin typeface="微软雅黑" panose="020B0503020204020204" pitchFamily="34" charset="-122"/>
                <a:ea typeface="微软雅黑" panose="020B0503020204020204" pitchFamily="34" charset="-122"/>
              </a:rPr>
              <a:t>网络层</a:t>
            </a:r>
            <a:r>
              <a:rPr lang="zh-CN" altLang="zh-CN" sz="2400" dirty="0" smtClean="0">
                <a:latin typeface="微软雅黑" panose="020B0503020204020204" pitchFamily="34" charset="-122"/>
                <a:ea typeface="微软雅黑" panose="020B0503020204020204" pitchFamily="34" charset="-122"/>
              </a:rPr>
              <a:t>攻击行为</a:t>
            </a:r>
            <a:r>
              <a:rPr lang="zh-CN" altLang="zh-CN" sz="2400" dirty="0">
                <a:latin typeface="微软雅黑" panose="020B0503020204020204" pitchFamily="34" charset="-122"/>
                <a:ea typeface="微软雅黑" panose="020B0503020204020204" pitchFamily="34" charset="-122"/>
              </a:rPr>
              <a:t>进行多种分类</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3</a:t>
            </a:r>
            <a:r>
              <a:rPr lang="zh-CN" altLang="zh-CN" sz="2400" dirty="0" smtClean="0">
                <a:latin typeface="微软雅黑" panose="020B0503020204020204" pitchFamily="34" charset="-122"/>
                <a:ea typeface="微软雅黑" panose="020B0503020204020204" pitchFamily="34" charset="-122"/>
              </a:rPr>
              <a:t>、</a:t>
            </a:r>
            <a:r>
              <a:rPr lang="en-US" altLang="zh-CN" sz="2400" dirty="0" smtClean="0">
                <a:latin typeface="微软雅黑" panose="020B0503020204020204" pitchFamily="34" charset="-122"/>
                <a:ea typeface="微软雅黑" panose="020B0503020204020204" pitchFamily="34" charset="-122"/>
              </a:rPr>
              <a:t>APP</a:t>
            </a:r>
            <a:r>
              <a:rPr lang="zh-CN" altLang="en-US" sz="2400" dirty="0" smtClean="0">
                <a:latin typeface="微软雅黑" panose="020B0503020204020204" pitchFamily="34" charset="-122"/>
                <a:ea typeface="微软雅黑" panose="020B0503020204020204" pitchFamily="34" charset="-122"/>
              </a:rPr>
              <a:t>端集成</a:t>
            </a:r>
            <a:r>
              <a:rPr lang="en-US" altLang="zh-CN" sz="2400" dirty="0" smtClean="0">
                <a:latin typeface="微软雅黑" panose="020B0503020204020204" pitchFamily="34" charset="-122"/>
                <a:ea typeface="微软雅黑" panose="020B0503020204020204" pitchFamily="34" charset="-122"/>
              </a:rPr>
              <a:t>SDK</a:t>
            </a:r>
            <a:r>
              <a:rPr lang="zh-CN" altLang="en-US" sz="2400" dirty="0" smtClean="0">
                <a:latin typeface="微软雅黑" panose="020B0503020204020204" pitchFamily="34" charset="-122"/>
                <a:ea typeface="微软雅黑" panose="020B0503020204020204" pitchFamily="34" charset="-122"/>
              </a:rPr>
              <a:t>开发，采集更详细的监控信息</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1039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395536" y="2780928"/>
            <a:ext cx="8353425" cy="2098463"/>
          </a:xfrm>
        </p:spPr>
        <p:txBody>
          <a:bodyPr/>
          <a:lstStyle/>
          <a:p>
            <a:pPr>
              <a:lnSpc>
                <a:spcPct val="150000"/>
              </a:lnSpc>
            </a:pPr>
            <a:r>
              <a:rPr lang="zh-CN" altLang="en-US" dirty="0" smtClean="0">
                <a:solidFill>
                  <a:schemeClr val="tx1"/>
                </a:solidFill>
              </a:rPr>
              <a:t>谢谢！</a:t>
            </a:r>
            <a:r>
              <a:rPr lang="en-US" altLang="zh-CN" dirty="0" smtClean="0">
                <a:solidFill>
                  <a:schemeClr val="tx1"/>
                </a:solidFill>
              </a:rPr>
              <a:t/>
            </a:r>
            <a:br>
              <a:rPr lang="en-US" altLang="zh-CN" dirty="0" smtClean="0">
                <a:solidFill>
                  <a:schemeClr val="tx1"/>
                </a:solidFill>
              </a:rPr>
            </a:br>
            <a:r>
              <a:rPr lang="zh-CN" altLang="en-US" dirty="0">
                <a:solidFill>
                  <a:schemeClr val="tx1"/>
                </a:solidFill>
              </a:rPr>
              <a:t>请批评指正！</a:t>
            </a:r>
          </a:p>
        </p:txBody>
      </p:sp>
    </p:spTree>
    <p:extLst>
      <p:ext uri="{BB962C8B-B14F-4D97-AF65-F5344CB8AC3E}">
        <p14:creationId xmlns:p14="http://schemas.microsoft.com/office/powerpoint/2010/main" val="140495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5"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研究现状</a:t>
            </a:r>
          </a:p>
        </p:txBody>
      </p:sp>
      <p:sp>
        <p:nvSpPr>
          <p:cNvPr id="6"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7"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8"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9"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10" name="直接连接符 9">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5174408"/>
            <a:ext cx="9108504" cy="1296144"/>
          </a:xfrm>
          <a:prstGeom prst="rect">
            <a:avLst/>
          </a:prstGeom>
          <a:solidFill>
            <a:schemeClr val="tx2"/>
          </a:solidFill>
          <a:ln w="57150">
            <a:solidFill>
              <a:srgbClr val="743481"/>
            </a:solidFill>
          </a:ln>
        </p:spPr>
        <p:txBody>
          <a:bodyPr wrap="square" rtlCol="0" anchor="ctr" anchorCtr="0">
            <a:no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列车通信网络系统无独立防护</a:t>
            </a:r>
            <a:r>
              <a:rPr lang="zh-CN" altLang="en-US" dirty="0" smtClean="0">
                <a:latin typeface="微软雅黑" panose="020B0503020204020204" pitchFamily="34" charset="-122"/>
                <a:ea typeface="微软雅黑" panose="020B0503020204020204" pitchFamily="34" charset="-122"/>
              </a:rPr>
              <a:t>设备</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en-US" altLang="zh-CN" dirty="0" smtClean="0">
                <a:latin typeface="微软雅黑" panose="020B0503020204020204" pitchFamily="34" charset="-122"/>
                <a:ea typeface="微软雅黑" panose="020B0503020204020204" pitchFamily="34" charset="-122"/>
              </a:rPr>
              <a:t>WTB </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MVB</a:t>
            </a:r>
            <a:r>
              <a:rPr lang="zh-CN" altLang="en-US" dirty="0" smtClean="0">
                <a:latin typeface="微软雅黑" panose="020B0503020204020204" pitchFamily="34" charset="-122"/>
                <a:ea typeface="微软雅黑" panose="020B0503020204020204" pitchFamily="34" charset="-122"/>
              </a:rPr>
              <a:t>总线带宽小</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smtClean="0">
                <a:latin typeface="微软雅黑" panose="020B0503020204020204" pitchFamily="34" charset="-122"/>
                <a:ea typeface="微软雅黑" panose="020B0503020204020204" pitchFamily="34" charset="-122"/>
              </a:rPr>
              <a:t>价格昂贵</a:t>
            </a:r>
            <a:endParaRPr lang="en-US" altLang="zh-CN" dirty="0" smtClean="0">
              <a:latin typeface="微软雅黑" panose="020B0503020204020204" pitchFamily="34" charset="-122"/>
              <a:ea typeface="微软雅黑" panose="020B0503020204020204" pitchFamily="34" charset="-122"/>
            </a:endParaRPr>
          </a:p>
        </p:txBody>
      </p:sp>
      <p:cxnSp>
        <p:nvCxnSpPr>
          <p:cNvPr id="3" name="直接连接符 2"/>
          <p:cNvCxnSpPr/>
          <p:nvPr/>
        </p:nvCxnSpPr>
        <p:spPr bwMode="auto">
          <a:xfrm>
            <a:off x="539552" y="1124744"/>
            <a:ext cx="8064896" cy="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18" name="TextBox 24"/>
          <p:cNvSpPr txBox="1"/>
          <p:nvPr/>
        </p:nvSpPr>
        <p:spPr>
          <a:xfrm>
            <a:off x="3825089" y="603673"/>
            <a:ext cx="1346582" cy="412030"/>
          </a:xfrm>
          <a:prstGeom prst="rect">
            <a:avLst/>
          </a:prstGeom>
          <a:noFill/>
        </p:spPr>
        <p:txBody>
          <a:bodyPr wrap="square" lIns="121915" tIns="60957" rIns="121915" bIns="60957" rtlCol="0">
            <a:spAutoFit/>
          </a:bodyPr>
          <a:lstStyle>
            <a:defPPr>
              <a:defRPr lang="zh-CN"/>
            </a:defPPr>
            <a:lvl1pPr marL="171442" indent="-171442">
              <a:lnSpc>
                <a:spcPct val="130000"/>
              </a:lnSpc>
              <a:buFont typeface="Arial" charset="0"/>
              <a:buChar char="•"/>
              <a:defRPr sz="1050">
                <a:solidFill>
                  <a:schemeClr val="bg1"/>
                </a:solidFill>
                <a:latin typeface="微软雅黑" pitchFamily="34" charset="-122"/>
                <a:ea typeface="微软雅黑" pitchFamily="34" charset="-122"/>
              </a:defRPr>
            </a:lvl1pPr>
          </a:lstStyle>
          <a:p>
            <a:pPr marL="0" lvl="0" indent="0" algn="ctr">
              <a:buNone/>
            </a:pPr>
            <a:r>
              <a:rPr lang="en-US" altLang="zh-CN" sz="1600" dirty="0" smtClean="0">
                <a:solidFill>
                  <a:schemeClr val="tx1"/>
                </a:solidFill>
              </a:rPr>
              <a:t>WTB</a:t>
            </a:r>
            <a:r>
              <a:rPr lang="zh-CN" altLang="en-US" sz="1600" dirty="0" smtClean="0">
                <a:solidFill>
                  <a:schemeClr val="tx1"/>
                </a:solidFill>
              </a:rPr>
              <a:t>总线</a:t>
            </a:r>
            <a:endParaRPr lang="zh-CN" altLang="en-US" sz="1600" dirty="0">
              <a:solidFill>
                <a:schemeClr val="tx1"/>
              </a:solidFill>
            </a:endParaRPr>
          </a:p>
        </p:txBody>
      </p:sp>
      <p:cxnSp>
        <p:nvCxnSpPr>
          <p:cNvPr id="20" name="直接连接符 19"/>
          <p:cNvCxnSpPr/>
          <p:nvPr/>
        </p:nvCxnSpPr>
        <p:spPr bwMode="auto">
          <a:xfrm>
            <a:off x="1115616" y="1124744"/>
            <a:ext cx="0" cy="504056"/>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1" name="直接连接符 20"/>
          <p:cNvCxnSpPr/>
          <p:nvPr/>
        </p:nvCxnSpPr>
        <p:spPr bwMode="auto">
          <a:xfrm>
            <a:off x="7881145" y="1124744"/>
            <a:ext cx="0" cy="504056"/>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2" name="矩形 21"/>
          <p:cNvSpPr/>
          <p:nvPr/>
        </p:nvSpPr>
        <p:spPr bwMode="auto">
          <a:xfrm>
            <a:off x="719572" y="1628800"/>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网关</a:t>
            </a:r>
            <a:endParaRPr lang="zh-CN" altLang="en-US" sz="1400" dirty="0" smtClean="0">
              <a:latin typeface="黑体" pitchFamily="2" charset="-122"/>
              <a:ea typeface="黑体" pitchFamily="2" charset="-122"/>
            </a:endParaRPr>
          </a:p>
        </p:txBody>
      </p:sp>
      <p:sp>
        <p:nvSpPr>
          <p:cNvPr id="23" name="矩形 22"/>
          <p:cNvSpPr/>
          <p:nvPr/>
        </p:nvSpPr>
        <p:spPr bwMode="auto">
          <a:xfrm>
            <a:off x="7485101" y="1623222"/>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600" dirty="0">
                <a:latin typeface="黑体" pitchFamily="2" charset="-122"/>
                <a:ea typeface="黑体" pitchFamily="2" charset="-122"/>
              </a:rPr>
              <a:t>网关</a:t>
            </a:r>
            <a:endParaRPr lang="zh-CN" altLang="en-US" sz="1600" dirty="0" smtClean="0">
              <a:latin typeface="黑体" pitchFamily="2" charset="-122"/>
              <a:ea typeface="黑体" pitchFamily="2" charset="-122"/>
            </a:endParaRPr>
          </a:p>
        </p:txBody>
      </p:sp>
      <p:sp>
        <p:nvSpPr>
          <p:cNvPr id="24" name="矩形 23"/>
          <p:cNvSpPr/>
          <p:nvPr/>
        </p:nvSpPr>
        <p:spPr bwMode="auto">
          <a:xfrm>
            <a:off x="719572" y="227687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中继器</a:t>
            </a:r>
            <a:endParaRPr lang="zh-CN" altLang="en-US" sz="1400" dirty="0" smtClean="0">
              <a:latin typeface="黑体" pitchFamily="2" charset="-122"/>
              <a:ea typeface="黑体" pitchFamily="2" charset="-122"/>
            </a:endParaRPr>
          </a:p>
        </p:txBody>
      </p:sp>
      <p:sp>
        <p:nvSpPr>
          <p:cNvPr id="25" name="矩形 24"/>
          <p:cNvSpPr/>
          <p:nvPr/>
        </p:nvSpPr>
        <p:spPr bwMode="auto">
          <a:xfrm>
            <a:off x="2411760" y="227687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中继器</a:t>
            </a:r>
            <a:endParaRPr lang="zh-CN" altLang="en-US" sz="1400" dirty="0" smtClean="0">
              <a:latin typeface="黑体" pitchFamily="2" charset="-122"/>
              <a:ea typeface="黑体" pitchFamily="2" charset="-122"/>
            </a:endParaRPr>
          </a:p>
        </p:txBody>
      </p:sp>
      <p:sp>
        <p:nvSpPr>
          <p:cNvPr id="26" name="矩形 25"/>
          <p:cNvSpPr/>
          <p:nvPr/>
        </p:nvSpPr>
        <p:spPr bwMode="auto">
          <a:xfrm>
            <a:off x="7485101" y="227687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中继器</a:t>
            </a:r>
            <a:endParaRPr lang="zh-CN" altLang="en-US" sz="1400" dirty="0" smtClean="0">
              <a:latin typeface="黑体" pitchFamily="2" charset="-122"/>
              <a:ea typeface="黑体" pitchFamily="2" charset="-122"/>
            </a:endParaRPr>
          </a:p>
        </p:txBody>
      </p:sp>
      <p:sp>
        <p:nvSpPr>
          <p:cNvPr id="27" name="矩形 26"/>
          <p:cNvSpPr/>
          <p:nvPr/>
        </p:nvSpPr>
        <p:spPr bwMode="auto">
          <a:xfrm>
            <a:off x="5868144" y="227687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中继器</a:t>
            </a:r>
            <a:endParaRPr lang="zh-CN" altLang="en-US" sz="1400" dirty="0" smtClean="0">
              <a:latin typeface="黑体" pitchFamily="2" charset="-122"/>
              <a:ea typeface="黑体" pitchFamily="2" charset="-122"/>
            </a:endParaRPr>
          </a:p>
        </p:txBody>
      </p:sp>
      <p:sp>
        <p:nvSpPr>
          <p:cNvPr id="28" name="矩形 27"/>
          <p:cNvSpPr/>
          <p:nvPr/>
        </p:nvSpPr>
        <p:spPr bwMode="auto">
          <a:xfrm>
            <a:off x="4102336" y="227687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cxnSp>
        <p:nvCxnSpPr>
          <p:cNvPr id="32" name="直接连接符 31"/>
          <p:cNvCxnSpPr>
            <a:stCxn id="22" idx="2"/>
            <a:endCxn id="24" idx="0"/>
          </p:cNvCxnSpPr>
          <p:nvPr/>
        </p:nvCxnSpPr>
        <p:spPr bwMode="auto">
          <a:xfrm>
            <a:off x="1115616" y="1988840"/>
            <a:ext cx="0" cy="2880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a:stCxn id="24" idx="3"/>
            <a:endCxn id="25" idx="1"/>
          </p:cNvCxnSpPr>
          <p:nvPr/>
        </p:nvCxnSpPr>
        <p:spPr bwMode="auto">
          <a:xfrm>
            <a:off x="1511660" y="2456893"/>
            <a:ext cx="9001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a:stCxn id="25" idx="3"/>
            <a:endCxn id="28" idx="1"/>
          </p:cNvCxnSpPr>
          <p:nvPr/>
        </p:nvCxnSpPr>
        <p:spPr bwMode="auto">
          <a:xfrm>
            <a:off x="3203848" y="2456893"/>
            <a:ext cx="89848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直接连接符 37"/>
          <p:cNvCxnSpPr>
            <a:stCxn id="28" idx="3"/>
            <a:endCxn id="27" idx="1"/>
          </p:cNvCxnSpPr>
          <p:nvPr/>
        </p:nvCxnSpPr>
        <p:spPr bwMode="auto">
          <a:xfrm>
            <a:off x="4894424" y="2456893"/>
            <a:ext cx="9737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 name="直接连接符 39"/>
          <p:cNvCxnSpPr>
            <a:stCxn id="27" idx="3"/>
            <a:endCxn id="26" idx="1"/>
          </p:cNvCxnSpPr>
          <p:nvPr/>
        </p:nvCxnSpPr>
        <p:spPr bwMode="auto">
          <a:xfrm>
            <a:off x="6660232" y="2456893"/>
            <a:ext cx="8248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直接连接符 41"/>
          <p:cNvCxnSpPr>
            <a:stCxn id="23" idx="2"/>
            <a:endCxn id="26" idx="0"/>
          </p:cNvCxnSpPr>
          <p:nvPr/>
        </p:nvCxnSpPr>
        <p:spPr bwMode="auto">
          <a:xfrm>
            <a:off x="7881145" y="1983262"/>
            <a:ext cx="0" cy="29361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4" name="TextBox 24"/>
          <p:cNvSpPr txBox="1"/>
          <p:nvPr/>
        </p:nvSpPr>
        <p:spPr>
          <a:xfrm>
            <a:off x="3825089" y="1739521"/>
            <a:ext cx="1346582" cy="412030"/>
          </a:xfrm>
          <a:prstGeom prst="rect">
            <a:avLst/>
          </a:prstGeom>
          <a:noFill/>
        </p:spPr>
        <p:txBody>
          <a:bodyPr wrap="square" lIns="121915" tIns="60957" rIns="121915" bIns="60957" rtlCol="0">
            <a:spAutoFit/>
          </a:bodyPr>
          <a:lstStyle>
            <a:defPPr>
              <a:defRPr lang="zh-CN"/>
            </a:defPPr>
            <a:lvl1pPr marL="171442" indent="-171442">
              <a:lnSpc>
                <a:spcPct val="130000"/>
              </a:lnSpc>
              <a:buFont typeface="Arial" charset="0"/>
              <a:buChar char="•"/>
              <a:defRPr sz="1050">
                <a:solidFill>
                  <a:schemeClr val="bg1"/>
                </a:solidFill>
                <a:latin typeface="微软雅黑" pitchFamily="34" charset="-122"/>
                <a:ea typeface="微软雅黑" pitchFamily="34" charset="-122"/>
              </a:defRPr>
            </a:lvl1pPr>
          </a:lstStyle>
          <a:p>
            <a:pPr marL="0" lvl="0" indent="0" algn="ctr">
              <a:buNone/>
            </a:pPr>
            <a:r>
              <a:rPr lang="en-US" altLang="zh-CN" sz="1600" dirty="0" smtClean="0">
                <a:solidFill>
                  <a:schemeClr val="tx1"/>
                </a:solidFill>
              </a:rPr>
              <a:t>MVB</a:t>
            </a:r>
            <a:r>
              <a:rPr lang="zh-CN" altLang="en-US" sz="1600" dirty="0" smtClean="0">
                <a:solidFill>
                  <a:schemeClr val="tx1"/>
                </a:solidFill>
              </a:rPr>
              <a:t>总线</a:t>
            </a:r>
            <a:endParaRPr lang="zh-CN" altLang="en-US" sz="1600" dirty="0">
              <a:solidFill>
                <a:schemeClr val="tx1"/>
              </a:solidFill>
            </a:endParaRPr>
          </a:p>
        </p:txBody>
      </p:sp>
      <p:sp>
        <p:nvSpPr>
          <p:cNvPr id="45" name="矩形 44"/>
          <p:cNvSpPr/>
          <p:nvPr/>
        </p:nvSpPr>
        <p:spPr bwMode="auto">
          <a:xfrm>
            <a:off x="719572" y="2780928"/>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smtClean="0">
                <a:latin typeface="黑体" pitchFamily="2" charset="-122"/>
                <a:ea typeface="黑体" pitchFamily="2" charset="-122"/>
              </a:rPr>
              <a:t>中央控制单元</a:t>
            </a:r>
          </a:p>
        </p:txBody>
      </p:sp>
      <p:sp>
        <p:nvSpPr>
          <p:cNvPr id="46" name="矩形 45"/>
          <p:cNvSpPr/>
          <p:nvPr/>
        </p:nvSpPr>
        <p:spPr bwMode="auto">
          <a:xfrm>
            <a:off x="719572" y="3259259"/>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smtClean="0">
                <a:latin typeface="黑体" pitchFamily="2" charset="-122"/>
                <a:ea typeface="黑体" pitchFamily="2" charset="-122"/>
              </a:rPr>
              <a:t>制动控制单元</a:t>
            </a:r>
          </a:p>
        </p:txBody>
      </p:sp>
      <p:sp>
        <p:nvSpPr>
          <p:cNvPr id="47" name="矩形 46"/>
          <p:cNvSpPr/>
          <p:nvPr/>
        </p:nvSpPr>
        <p:spPr bwMode="auto">
          <a:xfrm>
            <a:off x="711166" y="3722394"/>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smtClean="0">
                <a:latin typeface="黑体" pitchFamily="2" charset="-122"/>
                <a:ea typeface="黑体" pitchFamily="2" charset="-122"/>
              </a:rPr>
              <a:t>牵引控制单元</a:t>
            </a:r>
          </a:p>
        </p:txBody>
      </p:sp>
      <p:sp>
        <p:nvSpPr>
          <p:cNvPr id="48" name="矩形 47"/>
          <p:cNvSpPr/>
          <p:nvPr/>
        </p:nvSpPr>
        <p:spPr bwMode="auto">
          <a:xfrm>
            <a:off x="711166" y="4200725"/>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a:latin typeface="黑体" pitchFamily="2" charset="-122"/>
                <a:ea typeface="黑体" pitchFamily="2" charset="-122"/>
              </a:rPr>
              <a:t>门</a:t>
            </a:r>
            <a:r>
              <a:rPr lang="zh-CN" altLang="en-US" sz="1400" dirty="0" smtClean="0">
                <a:latin typeface="黑体" pitchFamily="2" charset="-122"/>
                <a:ea typeface="黑体" pitchFamily="2" charset="-122"/>
              </a:rPr>
              <a:t>控制单元</a:t>
            </a:r>
          </a:p>
        </p:txBody>
      </p:sp>
      <p:sp>
        <p:nvSpPr>
          <p:cNvPr id="49" name="矩形 48"/>
          <p:cNvSpPr/>
          <p:nvPr/>
        </p:nvSpPr>
        <p:spPr bwMode="auto">
          <a:xfrm>
            <a:off x="7025455" y="2779036"/>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KPL</a:t>
            </a:r>
            <a:r>
              <a:rPr lang="zh-CN" altLang="en-US" sz="1400" dirty="0" smtClean="0">
                <a:latin typeface="黑体" pitchFamily="2" charset="-122"/>
                <a:ea typeface="黑体" pitchFamily="2" charset="-122"/>
              </a:rPr>
              <a:t>站</a:t>
            </a:r>
          </a:p>
        </p:txBody>
      </p:sp>
      <p:sp>
        <p:nvSpPr>
          <p:cNvPr id="50" name="矩形 49"/>
          <p:cNvSpPr/>
          <p:nvPr/>
        </p:nvSpPr>
        <p:spPr bwMode="auto">
          <a:xfrm>
            <a:off x="7025455" y="3257367"/>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smtClean="0">
                <a:latin typeface="黑体" pitchFamily="2" charset="-122"/>
                <a:ea typeface="黑体" pitchFamily="2" charset="-122"/>
              </a:rPr>
              <a:t>辅助控制单元</a:t>
            </a:r>
          </a:p>
        </p:txBody>
      </p:sp>
      <p:sp>
        <p:nvSpPr>
          <p:cNvPr id="51" name="矩形 50"/>
          <p:cNvSpPr/>
          <p:nvPr/>
        </p:nvSpPr>
        <p:spPr bwMode="auto">
          <a:xfrm>
            <a:off x="7017049" y="3720502"/>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CTCS</a:t>
            </a:r>
            <a:endParaRPr lang="zh-CN" altLang="en-US" sz="1400" dirty="0" smtClean="0">
              <a:latin typeface="黑体" pitchFamily="2" charset="-122"/>
              <a:ea typeface="黑体" pitchFamily="2" charset="-122"/>
            </a:endParaRPr>
          </a:p>
        </p:txBody>
      </p:sp>
      <p:sp>
        <p:nvSpPr>
          <p:cNvPr id="52" name="矩形 51"/>
          <p:cNvSpPr/>
          <p:nvPr/>
        </p:nvSpPr>
        <p:spPr bwMode="auto">
          <a:xfrm>
            <a:off x="7017049" y="4198833"/>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zh-CN" altLang="en-US" sz="1400" dirty="0" smtClean="0">
                <a:latin typeface="黑体" pitchFamily="2" charset="-122"/>
                <a:ea typeface="黑体" pitchFamily="2" charset="-122"/>
              </a:rPr>
              <a:t>充电机</a:t>
            </a:r>
          </a:p>
        </p:txBody>
      </p:sp>
      <p:sp>
        <p:nvSpPr>
          <p:cNvPr id="53" name="矩形 52"/>
          <p:cNvSpPr/>
          <p:nvPr/>
        </p:nvSpPr>
        <p:spPr bwMode="auto">
          <a:xfrm>
            <a:off x="4102336" y="283136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sp>
        <p:nvSpPr>
          <p:cNvPr id="54" name="矩形 53"/>
          <p:cNvSpPr/>
          <p:nvPr/>
        </p:nvSpPr>
        <p:spPr bwMode="auto">
          <a:xfrm>
            <a:off x="4098133" y="3385853"/>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sp>
        <p:nvSpPr>
          <p:cNvPr id="55" name="矩形 54"/>
          <p:cNvSpPr/>
          <p:nvPr/>
        </p:nvSpPr>
        <p:spPr bwMode="auto">
          <a:xfrm>
            <a:off x="4098133" y="3942125"/>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cxnSp>
        <p:nvCxnSpPr>
          <p:cNvPr id="57" name="直接连接符 56"/>
          <p:cNvCxnSpPr>
            <a:stCxn id="28" idx="2"/>
            <a:endCxn id="53" idx="0"/>
          </p:cNvCxnSpPr>
          <p:nvPr/>
        </p:nvCxnSpPr>
        <p:spPr bwMode="auto">
          <a:xfrm>
            <a:off x="4498380" y="2636913"/>
            <a:ext cx="0" cy="19445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直接连接符 61"/>
          <p:cNvCxnSpPr>
            <a:stCxn id="54" idx="2"/>
            <a:endCxn id="55" idx="0"/>
          </p:cNvCxnSpPr>
          <p:nvPr/>
        </p:nvCxnSpPr>
        <p:spPr bwMode="auto">
          <a:xfrm>
            <a:off x="4494177" y="3745893"/>
            <a:ext cx="0" cy="196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 name="直接连接符 68"/>
          <p:cNvCxnSpPr/>
          <p:nvPr/>
        </p:nvCxnSpPr>
        <p:spPr bwMode="auto">
          <a:xfrm>
            <a:off x="310439" y="1788592"/>
            <a:ext cx="0" cy="30672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直接连接符 73"/>
          <p:cNvCxnSpPr/>
          <p:nvPr/>
        </p:nvCxnSpPr>
        <p:spPr bwMode="auto">
          <a:xfrm>
            <a:off x="310439" y="1793763"/>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直接连接符 78"/>
          <p:cNvCxnSpPr/>
          <p:nvPr/>
        </p:nvCxnSpPr>
        <p:spPr bwMode="auto">
          <a:xfrm>
            <a:off x="310438" y="2456893"/>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直接连接符 79"/>
          <p:cNvCxnSpPr/>
          <p:nvPr/>
        </p:nvCxnSpPr>
        <p:spPr bwMode="auto">
          <a:xfrm>
            <a:off x="310437" y="2959056"/>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1" name="直接连接符 80"/>
          <p:cNvCxnSpPr/>
          <p:nvPr/>
        </p:nvCxnSpPr>
        <p:spPr bwMode="auto">
          <a:xfrm>
            <a:off x="310437" y="3454389"/>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2" name="直接连接符 81"/>
          <p:cNvCxnSpPr/>
          <p:nvPr/>
        </p:nvCxnSpPr>
        <p:spPr bwMode="auto">
          <a:xfrm>
            <a:off x="310436" y="3900522"/>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3" name="直接连接符 82"/>
          <p:cNvCxnSpPr/>
          <p:nvPr/>
        </p:nvCxnSpPr>
        <p:spPr bwMode="auto">
          <a:xfrm>
            <a:off x="310436" y="4378853"/>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直接连接符 84"/>
          <p:cNvCxnSpPr/>
          <p:nvPr/>
        </p:nvCxnSpPr>
        <p:spPr bwMode="auto">
          <a:xfrm>
            <a:off x="8694728" y="1788591"/>
            <a:ext cx="0" cy="31084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直接连接符 85"/>
          <p:cNvCxnSpPr/>
          <p:nvPr/>
        </p:nvCxnSpPr>
        <p:spPr bwMode="auto">
          <a:xfrm>
            <a:off x="8285595" y="1788591"/>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7" name="直接连接符 86"/>
          <p:cNvCxnSpPr/>
          <p:nvPr/>
        </p:nvCxnSpPr>
        <p:spPr bwMode="auto">
          <a:xfrm>
            <a:off x="8277189" y="2471668"/>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8" name="直接连接符 87"/>
          <p:cNvCxnSpPr/>
          <p:nvPr/>
        </p:nvCxnSpPr>
        <p:spPr bwMode="auto">
          <a:xfrm>
            <a:off x="8285595" y="2959056"/>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直接连接符 88"/>
          <p:cNvCxnSpPr/>
          <p:nvPr/>
        </p:nvCxnSpPr>
        <p:spPr bwMode="auto">
          <a:xfrm>
            <a:off x="8277188" y="3454389"/>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直接连接符 89"/>
          <p:cNvCxnSpPr/>
          <p:nvPr/>
        </p:nvCxnSpPr>
        <p:spPr bwMode="auto">
          <a:xfrm>
            <a:off x="8285594" y="3900522"/>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直接连接符 90"/>
          <p:cNvCxnSpPr/>
          <p:nvPr/>
        </p:nvCxnSpPr>
        <p:spPr bwMode="auto">
          <a:xfrm>
            <a:off x="8285593" y="4378852"/>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2" name="矩形 91"/>
          <p:cNvSpPr/>
          <p:nvPr/>
        </p:nvSpPr>
        <p:spPr bwMode="auto">
          <a:xfrm>
            <a:off x="711166" y="4675853"/>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cxnSp>
        <p:nvCxnSpPr>
          <p:cNvPr id="93" name="直接连接符 92"/>
          <p:cNvCxnSpPr/>
          <p:nvPr/>
        </p:nvCxnSpPr>
        <p:spPr bwMode="auto">
          <a:xfrm>
            <a:off x="310436" y="4855873"/>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5" name="矩形 94"/>
          <p:cNvSpPr/>
          <p:nvPr/>
        </p:nvSpPr>
        <p:spPr bwMode="auto">
          <a:xfrm>
            <a:off x="7017049" y="4717052"/>
            <a:ext cx="1260140"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cxnSp>
        <p:nvCxnSpPr>
          <p:cNvPr id="96" name="直接连接符 95"/>
          <p:cNvCxnSpPr/>
          <p:nvPr/>
        </p:nvCxnSpPr>
        <p:spPr bwMode="auto">
          <a:xfrm>
            <a:off x="8285593" y="4889778"/>
            <a:ext cx="40913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8" name="矩形 97"/>
          <p:cNvSpPr/>
          <p:nvPr/>
        </p:nvSpPr>
        <p:spPr bwMode="auto">
          <a:xfrm>
            <a:off x="4106540" y="4508076"/>
            <a:ext cx="792088" cy="360040"/>
          </a:xfrm>
          <a:prstGeom prst="rect">
            <a:avLst/>
          </a:prstGeom>
          <a:noFill/>
          <a:ln w="12700" algn="ctr">
            <a:solidFill>
              <a:schemeClr val="tx1"/>
            </a:solidFill>
            <a:miter lim="800000"/>
            <a:headEnd/>
            <a:tailEnd/>
          </a:ln>
          <a:effectLst/>
        </p:spPr>
        <p:txBody>
          <a:bodyPr lIns="91446" tIns="91446" rIns="91446" bIns="91446" rtlCol="0" anchor="ctr"/>
          <a:lstStyle/>
          <a:p>
            <a:pPr algn="ctr"/>
            <a:r>
              <a:rPr lang="en-US" altLang="zh-CN" sz="1400" dirty="0" smtClean="0">
                <a:latin typeface="黑体" pitchFamily="2" charset="-122"/>
                <a:ea typeface="黑体" pitchFamily="2" charset="-122"/>
              </a:rPr>
              <a:t>……</a:t>
            </a:r>
            <a:endParaRPr lang="zh-CN" altLang="en-US" sz="1400" dirty="0" smtClean="0">
              <a:latin typeface="黑体" pitchFamily="2" charset="-122"/>
              <a:ea typeface="黑体" pitchFamily="2" charset="-122"/>
            </a:endParaRPr>
          </a:p>
        </p:txBody>
      </p:sp>
      <p:cxnSp>
        <p:nvCxnSpPr>
          <p:cNvPr id="107" name="直接连接符 106"/>
          <p:cNvCxnSpPr/>
          <p:nvPr/>
        </p:nvCxnSpPr>
        <p:spPr bwMode="auto">
          <a:xfrm>
            <a:off x="4487951" y="3189621"/>
            <a:ext cx="0" cy="1962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直接连接符 107"/>
          <p:cNvCxnSpPr/>
          <p:nvPr/>
        </p:nvCxnSpPr>
        <p:spPr bwMode="auto">
          <a:xfrm>
            <a:off x="4487951" y="4311844"/>
            <a:ext cx="0" cy="1962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666907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3082653" y="1650564"/>
            <a:ext cx="2931716" cy="2933494"/>
            <a:chOff x="2530765" y="1438298"/>
            <a:chExt cx="3913710" cy="3916084"/>
          </a:xfrm>
        </p:grpSpPr>
        <p:sp>
          <p:nvSpPr>
            <p:cNvPr id="2" name="椭圆 1">
              <a:extLst>
                <a:ext uri="{FF2B5EF4-FFF2-40B4-BE49-F238E27FC236}">
                  <a16:creationId xmlns:a16="http://schemas.microsoft.com/office/drawing/2014/main" xmlns="" id="{9B8AAA14-C51B-4F6C-A55A-EE64E8BA78F9}"/>
                </a:ext>
              </a:extLst>
            </p:cNvPr>
            <p:cNvSpPr/>
            <p:nvPr/>
          </p:nvSpPr>
          <p:spPr>
            <a:xfrm>
              <a:off x="3158540" y="2067853"/>
              <a:ext cx="2636832" cy="2636832"/>
            </a:xfrm>
            <a:prstGeom prst="ellips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 32"/>
            <p:cNvGrpSpPr/>
            <p:nvPr/>
          </p:nvGrpSpPr>
          <p:grpSpPr>
            <a:xfrm>
              <a:off x="2530765" y="1438298"/>
              <a:ext cx="3913710" cy="3916084"/>
              <a:chOff x="2202506" y="513911"/>
              <a:chExt cx="5347665" cy="5350908"/>
            </a:xfrm>
          </p:grpSpPr>
          <p:grpSp>
            <p:nvGrpSpPr>
              <p:cNvPr id="4" name="Group 19"/>
              <p:cNvGrpSpPr/>
              <p:nvPr/>
            </p:nvGrpSpPr>
            <p:grpSpPr>
              <a:xfrm>
                <a:off x="2202506" y="513911"/>
                <a:ext cx="5347665" cy="5350908"/>
                <a:chOff x="-1" y="0"/>
                <a:chExt cx="5347661" cy="5350905"/>
              </a:xfrm>
            </p:grpSpPr>
            <p:sp>
              <p:nvSpPr>
                <p:cNvPr id="13" name="Shape 12"/>
                <p:cNvSpPr/>
                <p:nvPr/>
              </p:nvSpPr>
              <p:spPr>
                <a:xfrm rot="10800000" flipH="1">
                  <a:off x="-1" y="31"/>
                  <a:ext cx="2703194" cy="2906976"/>
                </a:xfrm>
                <a:custGeom>
                  <a:avLst/>
                  <a:gdLst/>
                  <a:ahLst/>
                  <a:cxnLst>
                    <a:cxn ang="0">
                      <a:pos x="wd2" y="hd2"/>
                    </a:cxn>
                    <a:cxn ang="5400000">
                      <a:pos x="wd2" y="hd2"/>
                    </a:cxn>
                    <a:cxn ang="10800000">
                      <a:pos x="wd2" y="hd2"/>
                    </a:cxn>
                    <a:cxn ang="16200000">
                      <a:pos x="wd2" y="hd2"/>
                    </a:cxn>
                  </a:cxnLst>
                  <a:rect l="0" t="0" r="r" b="b"/>
                  <a:pathLst>
                    <a:path w="21571" h="21600" extrusionOk="0">
                      <a:moveTo>
                        <a:pt x="19448" y="17019"/>
                      </a:moveTo>
                      <a:lnTo>
                        <a:pt x="19695" y="17031"/>
                      </a:lnTo>
                      <a:cubicBezTo>
                        <a:pt x="15893" y="16694"/>
                        <a:pt x="12366" y="15155"/>
                        <a:pt x="9636" y="12613"/>
                      </a:cubicBezTo>
                      <a:cubicBezTo>
                        <a:pt x="6937" y="10099"/>
                        <a:pt x="5291" y="6869"/>
                        <a:pt x="4902" y="3387"/>
                      </a:cubicBezTo>
                      <a:cubicBezTo>
                        <a:pt x="4849" y="2914"/>
                        <a:pt x="4828" y="1649"/>
                        <a:pt x="4846" y="1308"/>
                      </a:cubicBezTo>
                      <a:cubicBezTo>
                        <a:pt x="4873" y="805"/>
                        <a:pt x="4909" y="177"/>
                        <a:pt x="4914" y="70"/>
                      </a:cubicBezTo>
                      <a:cubicBezTo>
                        <a:pt x="4915" y="60"/>
                        <a:pt x="4915" y="54"/>
                        <a:pt x="4915" y="54"/>
                      </a:cubicBezTo>
                      <a:lnTo>
                        <a:pt x="2440" y="2010"/>
                      </a:lnTo>
                      <a:lnTo>
                        <a:pt x="8" y="0"/>
                      </a:lnTo>
                      <a:cubicBezTo>
                        <a:pt x="-29" y="1487"/>
                        <a:pt x="55" y="2960"/>
                        <a:pt x="255" y="4408"/>
                      </a:cubicBezTo>
                      <a:cubicBezTo>
                        <a:pt x="450" y="5816"/>
                        <a:pt x="756" y="7207"/>
                        <a:pt x="1238" y="8546"/>
                      </a:cubicBezTo>
                      <a:cubicBezTo>
                        <a:pt x="2217" y="11266"/>
                        <a:pt x="3909" y="13752"/>
                        <a:pt x="6167" y="15843"/>
                      </a:cubicBezTo>
                      <a:cubicBezTo>
                        <a:pt x="9775" y="19184"/>
                        <a:pt x="14446" y="21196"/>
                        <a:pt x="19469" y="21600"/>
                      </a:cubicBezTo>
                      <a:lnTo>
                        <a:pt x="21571" y="19313"/>
                      </a:lnTo>
                      <a:lnTo>
                        <a:pt x="19448" y="17019"/>
                      </a:lnTo>
                      <a:close/>
                    </a:path>
                  </a:pathLst>
                </a:custGeom>
                <a:solidFill>
                  <a:srgbClr val="CCCCFF"/>
                </a:solidFill>
                <a:ln w="12700" cap="flat">
                  <a:noFill/>
                  <a:miter lim="400000"/>
                </a:ln>
                <a:effectLst/>
              </p:spPr>
              <p:txBody>
                <a:bodyPr wrap="square" lIns="50800" tIns="50800" rIns="50800" bIns="50800" numCol="1" anchor="ctr">
                  <a:noAutofit/>
                </a:bodyPr>
                <a:lstStyle/>
                <a:p>
                  <a:pPr lvl="0"/>
                  <a:endParaRPr sz="3200">
                    <a:latin typeface="+mj-ea"/>
                    <a:ea typeface="+mj-ea"/>
                  </a:endParaRPr>
                </a:p>
              </p:txBody>
            </p:sp>
            <p:sp>
              <p:nvSpPr>
                <p:cNvPr id="10" name="Shape 9"/>
                <p:cNvSpPr/>
                <p:nvPr/>
              </p:nvSpPr>
              <p:spPr>
                <a:xfrm>
                  <a:off x="2655102" y="0"/>
                  <a:ext cx="40203" cy="564"/>
                </a:xfrm>
                <a:custGeom>
                  <a:avLst/>
                  <a:gdLst/>
                  <a:ahLst/>
                  <a:cxnLst>
                    <a:cxn ang="0">
                      <a:pos x="wd2" y="hd2"/>
                    </a:cxn>
                    <a:cxn ang="5400000">
                      <a:pos x="wd2" y="hd2"/>
                    </a:cxn>
                    <a:cxn ang="10800000">
                      <a:pos x="wd2" y="hd2"/>
                    </a:cxn>
                    <a:cxn ang="16200000">
                      <a:pos x="wd2" y="hd2"/>
                    </a:cxn>
                  </a:cxnLst>
                  <a:rect l="0" t="0" r="r" b="b"/>
                  <a:pathLst>
                    <a:path w="21600" h="21600" extrusionOk="0">
                      <a:moveTo>
                        <a:pt x="16442" y="12580"/>
                      </a:moveTo>
                      <a:cubicBezTo>
                        <a:pt x="13384" y="5934"/>
                        <a:pt x="10325" y="0"/>
                        <a:pt x="7247" y="0"/>
                      </a:cubicBezTo>
                      <a:cubicBezTo>
                        <a:pt x="4828" y="0"/>
                        <a:pt x="2419" y="5459"/>
                        <a:pt x="0" y="6171"/>
                      </a:cubicBezTo>
                      <a:lnTo>
                        <a:pt x="21600" y="21600"/>
                      </a:lnTo>
                      <a:cubicBezTo>
                        <a:pt x="19874" y="20413"/>
                        <a:pt x="18155" y="16378"/>
                        <a:pt x="16442" y="12580"/>
                      </a:cubicBezTo>
                      <a:close/>
                    </a:path>
                  </a:pathLst>
                </a:custGeom>
                <a:solidFill>
                  <a:srgbClr val="AA9C9C"/>
                </a:solidFill>
                <a:ln w="12700" cap="flat">
                  <a:noFill/>
                  <a:miter lim="400000"/>
                </a:ln>
                <a:effectLst/>
              </p:spPr>
              <p:txBody>
                <a:bodyPr wrap="square" lIns="50800" tIns="50800" rIns="50800" bIns="5080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mj-ea"/>
                    <a:ea typeface="+mj-ea"/>
                  </a:endParaRPr>
                </a:p>
              </p:txBody>
            </p:sp>
            <p:sp>
              <p:nvSpPr>
                <p:cNvPr id="11" name="Shape 10"/>
                <p:cNvSpPr/>
                <p:nvPr/>
              </p:nvSpPr>
              <p:spPr>
                <a:xfrm rot="10800000" flipH="1">
                  <a:off x="2375702" y="2689876"/>
                  <a:ext cx="2968093" cy="2661029"/>
                </a:xfrm>
                <a:custGeom>
                  <a:avLst/>
                  <a:gdLst/>
                  <a:ahLst/>
                  <a:cxnLst>
                    <a:cxn ang="0">
                      <a:pos x="wd2" y="hd2"/>
                    </a:cxn>
                    <a:cxn ang="5400000">
                      <a:pos x="wd2" y="hd2"/>
                    </a:cxn>
                    <a:cxn ang="10800000">
                      <a:pos x="wd2" y="hd2"/>
                    </a:cxn>
                    <a:cxn ang="16200000">
                      <a:pos x="wd2" y="hd2"/>
                    </a:cxn>
                  </a:cxnLst>
                  <a:rect l="0" t="0" r="r" b="b"/>
                  <a:pathLst>
                    <a:path w="21600" h="21600" extrusionOk="0">
                      <a:moveTo>
                        <a:pt x="15890" y="6369"/>
                      </a:moveTo>
                      <a:cubicBezTo>
                        <a:pt x="12602" y="2702"/>
                        <a:pt x="8333" y="501"/>
                        <a:pt x="3743" y="78"/>
                      </a:cubicBezTo>
                      <a:cubicBezTo>
                        <a:pt x="3266" y="34"/>
                        <a:pt x="2786" y="9"/>
                        <a:pt x="2302" y="4"/>
                      </a:cubicBezTo>
                      <a:cubicBezTo>
                        <a:pt x="2302" y="4"/>
                        <a:pt x="2302" y="4"/>
                        <a:pt x="2302" y="4"/>
                      </a:cubicBezTo>
                      <a:lnTo>
                        <a:pt x="2301" y="4"/>
                      </a:lnTo>
                      <a:lnTo>
                        <a:pt x="2008" y="0"/>
                      </a:lnTo>
                      <a:lnTo>
                        <a:pt x="1979" y="0"/>
                      </a:lnTo>
                      <a:lnTo>
                        <a:pt x="1978" y="1"/>
                      </a:lnTo>
                      <a:lnTo>
                        <a:pt x="0" y="2579"/>
                      </a:lnTo>
                      <a:lnTo>
                        <a:pt x="1852" y="4993"/>
                      </a:lnTo>
                      <a:lnTo>
                        <a:pt x="1861" y="4993"/>
                      </a:lnTo>
                      <a:lnTo>
                        <a:pt x="2170" y="4994"/>
                      </a:lnTo>
                      <a:cubicBezTo>
                        <a:pt x="6159" y="5012"/>
                        <a:pt x="9908" y="6754"/>
                        <a:pt x="12727" y="9898"/>
                      </a:cubicBezTo>
                      <a:cubicBezTo>
                        <a:pt x="15509" y="13001"/>
                        <a:pt x="17065" y="17106"/>
                        <a:pt x="17124" y="21475"/>
                      </a:cubicBezTo>
                      <a:lnTo>
                        <a:pt x="17125" y="21460"/>
                      </a:lnTo>
                      <a:lnTo>
                        <a:pt x="19289" y="19394"/>
                      </a:lnTo>
                      <a:lnTo>
                        <a:pt x="21600" y="21600"/>
                      </a:lnTo>
                      <a:cubicBezTo>
                        <a:pt x="21567" y="15847"/>
                        <a:pt x="19543" y="10443"/>
                        <a:pt x="15890" y="6369"/>
                      </a:cubicBezTo>
                      <a:close/>
                    </a:path>
                  </a:pathLst>
                </a:custGeom>
                <a:solidFill>
                  <a:srgbClr val="9966FF"/>
                </a:solidFill>
                <a:ln w="12700" cap="flat">
                  <a:noFill/>
                  <a:miter lim="400000"/>
                </a:ln>
                <a:effectLst/>
              </p:spPr>
              <p:txBody>
                <a:bodyPr wrap="square" lIns="50800" tIns="50800" rIns="50800" bIns="50800" numCol="1" anchor="ctr">
                  <a:noAutofit/>
                </a:bodyPr>
                <a:lstStyle/>
                <a:p>
                  <a:pPr lvl="0"/>
                  <a:endParaRPr sz="3200">
                    <a:latin typeface="+mj-ea"/>
                    <a:ea typeface="+mj-ea"/>
                  </a:endParaRPr>
                </a:p>
              </p:txBody>
            </p:sp>
            <p:sp>
              <p:nvSpPr>
                <p:cNvPr id="12" name="Shape 11"/>
                <p:cNvSpPr/>
                <p:nvPr/>
              </p:nvSpPr>
              <p:spPr>
                <a:xfrm rot="10800000" flipH="1">
                  <a:off x="802" y="2633507"/>
                  <a:ext cx="2651219" cy="2717398"/>
                </a:xfrm>
                <a:custGeom>
                  <a:avLst/>
                  <a:gdLst/>
                  <a:ahLst/>
                  <a:cxnLst>
                    <a:cxn ang="0">
                      <a:pos x="wd2" y="hd2"/>
                    </a:cxn>
                    <a:cxn ang="5400000">
                      <a:pos x="wd2" y="hd2"/>
                    </a:cxn>
                    <a:cxn ang="10800000">
                      <a:pos x="wd2" y="hd2"/>
                    </a:cxn>
                    <a:cxn ang="16200000">
                      <a:pos x="wd2" y="hd2"/>
                    </a:cxn>
                  </a:cxnLst>
                  <a:rect l="0" t="0" r="r" b="b"/>
                  <a:pathLst>
                    <a:path w="21600" h="21600" extrusionOk="0">
                      <a:moveTo>
                        <a:pt x="5036" y="19456"/>
                      </a:moveTo>
                      <a:cubicBezTo>
                        <a:pt x="5036" y="19456"/>
                        <a:pt x="5036" y="19463"/>
                        <a:pt x="5035" y="19474"/>
                      </a:cubicBezTo>
                      <a:cubicBezTo>
                        <a:pt x="5450" y="15778"/>
                        <a:pt x="7125" y="12354"/>
                        <a:pt x="9854" y="9692"/>
                      </a:cubicBezTo>
                      <a:cubicBezTo>
                        <a:pt x="12968" y="6654"/>
                        <a:pt x="17085" y="4955"/>
                        <a:pt x="21469" y="4888"/>
                      </a:cubicBezTo>
                      <a:lnTo>
                        <a:pt x="21459" y="4888"/>
                      </a:lnTo>
                      <a:lnTo>
                        <a:pt x="19386" y="2524"/>
                      </a:lnTo>
                      <a:lnTo>
                        <a:pt x="21600" y="0"/>
                      </a:lnTo>
                      <a:cubicBezTo>
                        <a:pt x="15826" y="36"/>
                        <a:pt x="10402" y="2247"/>
                        <a:pt x="6313" y="6236"/>
                      </a:cubicBezTo>
                      <a:cubicBezTo>
                        <a:pt x="2641" y="9818"/>
                        <a:pt x="435" y="14467"/>
                        <a:pt x="2" y="19467"/>
                      </a:cubicBezTo>
                      <a:lnTo>
                        <a:pt x="0" y="19505"/>
                      </a:lnTo>
                      <a:lnTo>
                        <a:pt x="2509" y="21600"/>
                      </a:lnTo>
                      <a:cubicBezTo>
                        <a:pt x="2509" y="21600"/>
                        <a:pt x="5036" y="19456"/>
                        <a:pt x="5036" y="19456"/>
                      </a:cubicBezTo>
                      <a:close/>
                    </a:path>
                  </a:pathLst>
                </a:custGeom>
                <a:solidFill>
                  <a:srgbClr val="743481"/>
                </a:solidFill>
                <a:ln w="12700" cap="flat">
                  <a:noFill/>
                  <a:miter lim="400000"/>
                </a:ln>
                <a:effectLst/>
              </p:spPr>
              <p:txBody>
                <a:bodyPr wrap="square" lIns="50800" tIns="50800" rIns="50800" bIns="50800" numCol="1" anchor="ctr">
                  <a:noAutofit/>
                </a:bodyPr>
                <a:lstStyle/>
                <a:p>
                  <a:pPr lvl="0"/>
                  <a:endParaRPr sz="3200">
                    <a:latin typeface="+mj-ea"/>
                    <a:ea typeface="+mj-ea"/>
                  </a:endParaRPr>
                </a:p>
              </p:txBody>
            </p:sp>
            <p:sp>
              <p:nvSpPr>
                <p:cNvPr id="14" name="Shape 13"/>
                <p:cNvSpPr/>
                <p:nvPr/>
              </p:nvSpPr>
              <p:spPr>
                <a:xfrm rot="10800000" flipH="1">
                  <a:off x="2642402" y="601104"/>
                  <a:ext cx="50466" cy="1"/>
                </a:xfrm>
                <a:custGeom>
                  <a:avLst/>
                  <a:gdLst/>
                  <a:ahLst/>
                  <a:cxnLst>
                    <a:cxn ang="0">
                      <a:pos x="wd2" y="hd2"/>
                    </a:cxn>
                    <a:cxn ang="5400000">
                      <a:pos x="wd2" y="hd2"/>
                    </a:cxn>
                    <a:cxn ang="10800000">
                      <a:pos x="wd2" y="hd2"/>
                    </a:cxn>
                    <a:cxn ang="16200000">
                      <a:pos x="wd2" y="hd2"/>
                    </a:cxn>
                  </a:cxnLst>
                  <a:rect l="0" t="0" r="r" b="b"/>
                  <a:pathLst>
                    <a:path w="21600" h="21600" extrusionOk="0">
                      <a:moveTo>
                        <a:pt x="4735" y="13407"/>
                      </a:moveTo>
                      <a:cubicBezTo>
                        <a:pt x="5304" y="13779"/>
                        <a:pt x="5869" y="14710"/>
                        <a:pt x="6431" y="15967"/>
                      </a:cubicBezTo>
                      <a:cubicBezTo>
                        <a:pt x="6993" y="17224"/>
                        <a:pt x="7553" y="18807"/>
                        <a:pt x="8111" y="20483"/>
                      </a:cubicBezTo>
                      <a:lnTo>
                        <a:pt x="8478" y="21600"/>
                      </a:lnTo>
                      <a:cubicBezTo>
                        <a:pt x="10646" y="21228"/>
                        <a:pt x="12811" y="19645"/>
                        <a:pt x="14974" y="17550"/>
                      </a:cubicBezTo>
                      <a:cubicBezTo>
                        <a:pt x="17137" y="15455"/>
                        <a:pt x="19299" y="12848"/>
                        <a:pt x="21462" y="10428"/>
                      </a:cubicBezTo>
                      <a:lnTo>
                        <a:pt x="21600" y="10055"/>
                      </a:lnTo>
                      <a:lnTo>
                        <a:pt x="4701" y="5214"/>
                      </a:lnTo>
                      <a:cubicBezTo>
                        <a:pt x="3915" y="5028"/>
                        <a:pt x="3132" y="3910"/>
                        <a:pt x="2349" y="2747"/>
                      </a:cubicBezTo>
                      <a:cubicBezTo>
                        <a:pt x="1567" y="1583"/>
                        <a:pt x="784" y="372"/>
                        <a:pt x="0" y="0"/>
                      </a:cubicBezTo>
                      <a:lnTo>
                        <a:pt x="3525" y="12662"/>
                      </a:lnTo>
                      <a:lnTo>
                        <a:pt x="4735" y="13407"/>
                      </a:lnTo>
                      <a:close/>
                    </a:path>
                  </a:pathLst>
                </a:custGeom>
                <a:solidFill>
                  <a:srgbClr val="B13A33"/>
                </a:solidFill>
                <a:ln w="12700" cap="flat">
                  <a:noFill/>
                  <a:miter lim="400000"/>
                </a:ln>
                <a:effectLst/>
              </p:spPr>
              <p:txBody>
                <a:bodyPr wrap="square" lIns="50800" tIns="50800" rIns="50800" bIns="5080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latin typeface="+mj-ea"/>
                    <a:ea typeface="+mj-ea"/>
                  </a:endParaRPr>
                </a:p>
              </p:txBody>
            </p:sp>
            <p:sp>
              <p:nvSpPr>
                <p:cNvPr id="15" name="Shape 14"/>
                <p:cNvSpPr/>
                <p:nvPr/>
              </p:nvSpPr>
              <p:spPr>
                <a:xfrm rot="10800000" flipH="1">
                  <a:off x="2433672" y="0"/>
                  <a:ext cx="2913988" cy="2963305"/>
                </a:xfrm>
                <a:custGeom>
                  <a:avLst/>
                  <a:gdLst/>
                  <a:ahLst/>
                  <a:cxnLst>
                    <a:cxn ang="0">
                      <a:pos x="wd2" y="hd2"/>
                    </a:cxn>
                    <a:cxn ang="5400000">
                      <a:pos x="wd2" y="hd2"/>
                    </a:cxn>
                    <a:cxn ang="10800000">
                      <a:pos x="wd2" y="hd2"/>
                    </a:cxn>
                    <a:cxn ang="16200000">
                      <a:pos x="wd2" y="hd2"/>
                    </a:cxn>
                  </a:cxnLst>
                  <a:rect l="0" t="0" r="r" b="b"/>
                  <a:pathLst>
                    <a:path w="21534" h="21600" extrusionOk="0">
                      <a:moveTo>
                        <a:pt x="19186" y="0"/>
                      </a:moveTo>
                      <a:lnTo>
                        <a:pt x="16985" y="1849"/>
                      </a:lnTo>
                      <a:cubicBezTo>
                        <a:pt x="16985" y="1850"/>
                        <a:pt x="16967" y="2324"/>
                        <a:pt x="16966" y="2399"/>
                      </a:cubicBezTo>
                      <a:cubicBezTo>
                        <a:pt x="16906" y="6312"/>
                        <a:pt x="15290" y="9953"/>
                        <a:pt x="12505" y="12747"/>
                      </a:cubicBezTo>
                      <a:cubicBezTo>
                        <a:pt x="9238" y="16025"/>
                        <a:pt x="4629" y="17646"/>
                        <a:pt x="0" y="17116"/>
                      </a:cubicBezTo>
                      <a:lnTo>
                        <a:pt x="1942" y="19338"/>
                      </a:lnTo>
                      <a:lnTo>
                        <a:pt x="60" y="21564"/>
                      </a:lnTo>
                      <a:lnTo>
                        <a:pt x="59" y="21600"/>
                      </a:lnTo>
                      <a:cubicBezTo>
                        <a:pt x="624" y="21582"/>
                        <a:pt x="1190" y="21570"/>
                        <a:pt x="1756" y="21564"/>
                      </a:cubicBezTo>
                      <a:cubicBezTo>
                        <a:pt x="1765" y="21564"/>
                        <a:pt x="1774" y="21564"/>
                        <a:pt x="1783" y="21564"/>
                      </a:cubicBezTo>
                      <a:cubicBezTo>
                        <a:pt x="7019" y="21530"/>
                        <a:pt x="11992" y="19558"/>
                        <a:pt x="15717" y="15916"/>
                      </a:cubicBezTo>
                      <a:cubicBezTo>
                        <a:pt x="19489" y="12229"/>
                        <a:pt x="21600" y="7202"/>
                        <a:pt x="21533" y="1965"/>
                      </a:cubicBezTo>
                      <a:lnTo>
                        <a:pt x="19186" y="0"/>
                      </a:lnTo>
                      <a:close/>
                    </a:path>
                  </a:pathLst>
                </a:custGeom>
                <a:solidFill>
                  <a:schemeClr val="accent2"/>
                </a:solidFill>
                <a:ln w="12700" cap="flat">
                  <a:noFill/>
                  <a:miter lim="400000"/>
                </a:ln>
                <a:effectLst/>
              </p:spPr>
              <p:txBody>
                <a:bodyPr wrap="square" lIns="50800" tIns="50800" rIns="50800" bIns="50800" numCol="1" anchor="ctr">
                  <a:noAutofit/>
                </a:bodyPr>
                <a:lstStyle/>
                <a:p>
                  <a:pPr lvl="0"/>
                  <a:endParaRPr sz="3200" dirty="0">
                    <a:latin typeface="+mj-ea"/>
                    <a:ea typeface="+mj-ea"/>
                  </a:endParaRPr>
                </a:p>
              </p:txBody>
            </p:sp>
            <p:sp>
              <p:nvSpPr>
                <p:cNvPr id="16" name="Shape 15"/>
                <p:cNvSpPr/>
                <p:nvPr/>
              </p:nvSpPr>
              <p:spPr>
                <a:xfrm>
                  <a:off x="638312" y="912585"/>
                  <a:ext cx="757237" cy="5097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defRPr sz="1800" cap="none">
                      <a:solidFill>
                        <a:srgbClr val="000000"/>
                      </a:solidFill>
                    </a:defRPr>
                  </a:pPr>
                  <a:r>
                    <a:rPr sz="2400" dirty="0">
                      <a:solidFill>
                        <a:schemeClr val="bg1"/>
                      </a:solidFill>
                      <a:latin typeface="+mj-ea"/>
                      <a:ea typeface="+mj-ea"/>
                    </a:rPr>
                    <a:t>01</a:t>
                  </a:r>
                </a:p>
              </p:txBody>
            </p:sp>
            <p:sp>
              <p:nvSpPr>
                <p:cNvPr id="17" name="Shape 16"/>
                <p:cNvSpPr/>
                <p:nvPr/>
              </p:nvSpPr>
              <p:spPr>
                <a:xfrm>
                  <a:off x="4229814" y="903763"/>
                  <a:ext cx="757236" cy="5097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defRPr sz="1800" cap="none">
                      <a:solidFill>
                        <a:srgbClr val="000000"/>
                      </a:solidFill>
                    </a:defRPr>
                  </a:pPr>
                  <a:r>
                    <a:rPr sz="2400" dirty="0">
                      <a:solidFill>
                        <a:schemeClr val="bg1"/>
                      </a:solidFill>
                      <a:latin typeface="+mj-ea"/>
                      <a:ea typeface="+mj-ea"/>
                    </a:rPr>
                    <a:t>02</a:t>
                  </a:r>
                </a:p>
              </p:txBody>
            </p:sp>
            <p:sp>
              <p:nvSpPr>
                <p:cNvPr id="18" name="Shape 17"/>
                <p:cNvSpPr/>
                <p:nvPr/>
              </p:nvSpPr>
              <p:spPr>
                <a:xfrm>
                  <a:off x="4045051" y="4172227"/>
                  <a:ext cx="757237" cy="5097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defRPr sz="1800" cap="none">
                      <a:solidFill>
                        <a:srgbClr val="000000"/>
                      </a:solidFill>
                    </a:defRPr>
                  </a:pPr>
                  <a:r>
                    <a:rPr sz="2400" dirty="0">
                      <a:solidFill>
                        <a:schemeClr val="bg1"/>
                      </a:solidFill>
                      <a:latin typeface="+mj-ea"/>
                      <a:ea typeface="+mj-ea"/>
                    </a:rPr>
                    <a:t>03</a:t>
                  </a:r>
                </a:p>
              </p:txBody>
            </p:sp>
            <p:sp>
              <p:nvSpPr>
                <p:cNvPr id="19" name="Shape 18"/>
                <p:cNvSpPr/>
                <p:nvPr/>
              </p:nvSpPr>
              <p:spPr>
                <a:xfrm>
                  <a:off x="885292" y="4172227"/>
                  <a:ext cx="757236" cy="5097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defTabSz="584200">
                    <a:lnSpc>
                      <a:spcPct val="100000"/>
                    </a:lnSpc>
                    <a:spcBef>
                      <a:spcPts val="0"/>
                    </a:spcBef>
                    <a:defRPr sz="3500" cap="all">
                      <a:solidFill>
                        <a:srgbClr val="FFFFFF"/>
                      </a:solidFill>
                    </a:defRPr>
                  </a:lvl1pPr>
                </a:lstStyle>
                <a:p>
                  <a:pPr lvl="0">
                    <a:defRPr sz="1800" cap="none">
                      <a:solidFill>
                        <a:srgbClr val="000000"/>
                      </a:solidFill>
                    </a:defRPr>
                  </a:pPr>
                  <a:r>
                    <a:rPr sz="2400" dirty="0">
                      <a:solidFill>
                        <a:schemeClr val="bg1"/>
                      </a:solidFill>
                      <a:latin typeface="+mj-ea"/>
                      <a:ea typeface="+mj-ea"/>
                    </a:rPr>
                    <a:t>04</a:t>
                  </a:r>
                </a:p>
              </p:txBody>
            </p:sp>
          </p:grpSp>
          <p:grpSp>
            <p:nvGrpSpPr>
              <p:cNvPr id="5" name="Group 26"/>
              <p:cNvGrpSpPr/>
              <p:nvPr/>
            </p:nvGrpSpPr>
            <p:grpSpPr>
              <a:xfrm>
                <a:off x="2453294" y="766321"/>
                <a:ext cx="4846088" cy="4846088"/>
                <a:chOff x="0" y="0"/>
                <a:chExt cx="4846086" cy="4846087"/>
              </a:xfrm>
            </p:grpSpPr>
            <p:sp>
              <p:nvSpPr>
                <p:cNvPr id="6" name="Shape 22"/>
                <p:cNvSpPr/>
                <p:nvPr/>
              </p:nvSpPr>
              <p:spPr>
                <a:xfrm flipH="1">
                  <a:off x="0" y="4367755"/>
                  <a:ext cx="478332" cy="478332"/>
                </a:xfrm>
                <a:prstGeom prst="line">
                  <a:avLst/>
                </a:prstGeom>
                <a:noFill/>
                <a:ln w="19050" cap="flat">
                  <a:solidFill>
                    <a:schemeClr val="bg1">
                      <a:lumMod val="50000"/>
                    </a:schemeClr>
                  </a:solidFill>
                  <a:prstDash val="solid"/>
                  <a:miter lim="400000"/>
                </a:ln>
                <a:effectLst/>
              </p:spPr>
              <p:txBody>
                <a:bodyPr wrap="square" lIns="0" tIns="0" rIns="0" bIns="0" numCol="1" anchor="ctr">
                  <a:noAutofit/>
                </a:bodyPr>
                <a:lstStyle/>
                <a:p>
                  <a:pPr lvl="0"/>
                  <a:endParaRPr sz="3200">
                    <a:latin typeface="+mj-ea"/>
                    <a:ea typeface="+mj-ea"/>
                  </a:endParaRPr>
                </a:p>
              </p:txBody>
            </p:sp>
            <p:sp>
              <p:nvSpPr>
                <p:cNvPr id="7" name="Shape 23"/>
                <p:cNvSpPr/>
                <p:nvPr/>
              </p:nvSpPr>
              <p:spPr>
                <a:xfrm flipH="1" flipV="1">
                  <a:off x="0" y="0"/>
                  <a:ext cx="481215" cy="481215"/>
                </a:xfrm>
                <a:prstGeom prst="line">
                  <a:avLst/>
                </a:prstGeom>
                <a:noFill/>
                <a:ln w="19050" cap="flat">
                  <a:solidFill>
                    <a:schemeClr val="bg1">
                      <a:lumMod val="50000"/>
                    </a:schemeClr>
                  </a:solidFill>
                  <a:prstDash val="solid"/>
                  <a:miter lim="400000"/>
                </a:ln>
                <a:effectLst/>
              </p:spPr>
              <p:txBody>
                <a:bodyPr wrap="square" lIns="0" tIns="0" rIns="0" bIns="0" numCol="1" anchor="ctr">
                  <a:noAutofit/>
                </a:bodyPr>
                <a:lstStyle/>
                <a:p>
                  <a:pPr lvl="0"/>
                  <a:endParaRPr sz="3200">
                    <a:latin typeface="+mj-ea"/>
                    <a:ea typeface="+mj-ea"/>
                  </a:endParaRPr>
                </a:p>
              </p:txBody>
            </p:sp>
            <p:sp>
              <p:nvSpPr>
                <p:cNvPr id="8" name="Shape 24"/>
                <p:cNvSpPr/>
                <p:nvPr/>
              </p:nvSpPr>
              <p:spPr>
                <a:xfrm flipH="1">
                  <a:off x="4351705" y="12700"/>
                  <a:ext cx="481683" cy="481682"/>
                </a:xfrm>
                <a:prstGeom prst="line">
                  <a:avLst/>
                </a:prstGeom>
                <a:noFill/>
                <a:ln w="19050" cap="flat">
                  <a:solidFill>
                    <a:schemeClr val="bg1">
                      <a:lumMod val="50000"/>
                    </a:schemeClr>
                  </a:solidFill>
                  <a:prstDash val="solid"/>
                  <a:miter lim="400000"/>
                </a:ln>
                <a:effectLst/>
              </p:spPr>
              <p:txBody>
                <a:bodyPr wrap="square" lIns="0" tIns="0" rIns="0" bIns="0" numCol="1" anchor="ctr">
                  <a:noAutofit/>
                </a:bodyPr>
                <a:lstStyle/>
                <a:p>
                  <a:pPr lvl="0"/>
                  <a:endParaRPr sz="3200">
                    <a:latin typeface="+mj-ea"/>
                    <a:ea typeface="+mj-ea"/>
                  </a:endParaRPr>
                </a:p>
              </p:txBody>
            </p:sp>
            <p:sp>
              <p:nvSpPr>
                <p:cNvPr id="9" name="Shape 25"/>
                <p:cNvSpPr/>
                <p:nvPr/>
              </p:nvSpPr>
              <p:spPr>
                <a:xfrm flipH="1" flipV="1">
                  <a:off x="4367458" y="4367458"/>
                  <a:ext cx="478629" cy="478630"/>
                </a:xfrm>
                <a:prstGeom prst="line">
                  <a:avLst/>
                </a:prstGeom>
                <a:noFill/>
                <a:ln w="19050" cap="flat">
                  <a:solidFill>
                    <a:schemeClr val="bg1">
                      <a:lumMod val="50000"/>
                    </a:schemeClr>
                  </a:solidFill>
                  <a:prstDash val="solid"/>
                  <a:miter lim="400000"/>
                </a:ln>
                <a:effectLst/>
              </p:spPr>
              <p:txBody>
                <a:bodyPr wrap="square" lIns="0" tIns="0" rIns="0" bIns="0" numCol="1" anchor="ctr">
                  <a:noAutofit/>
                </a:bodyPr>
                <a:lstStyle/>
                <a:p>
                  <a:pPr lvl="0"/>
                  <a:endParaRPr sz="3200">
                    <a:latin typeface="+mj-ea"/>
                    <a:ea typeface="+mj-ea"/>
                  </a:endParaRPr>
                </a:p>
              </p:txBody>
            </p:sp>
          </p:grpSp>
        </p:grpSp>
      </p:grpSp>
      <p:grpSp>
        <p:nvGrpSpPr>
          <p:cNvPr id="20" name="组 22"/>
          <p:cNvGrpSpPr/>
          <p:nvPr/>
        </p:nvGrpSpPr>
        <p:grpSpPr>
          <a:xfrm>
            <a:off x="139410" y="905272"/>
            <a:ext cx="2943244" cy="2319492"/>
            <a:chOff x="1272261" y="925242"/>
            <a:chExt cx="1503301" cy="1320063"/>
          </a:xfrm>
        </p:grpSpPr>
        <p:sp>
          <p:nvSpPr>
            <p:cNvPr id="21" name="TextBox 24"/>
            <p:cNvSpPr txBox="1"/>
            <p:nvPr/>
          </p:nvSpPr>
          <p:spPr>
            <a:xfrm>
              <a:off x="1272261" y="1264407"/>
              <a:ext cx="1260976" cy="980898"/>
            </a:xfrm>
            <a:prstGeom prst="rect">
              <a:avLst/>
            </a:prstGeom>
            <a:noFill/>
          </p:spPr>
          <p:txBody>
            <a:bodyPr wrap="square" lIns="121915" tIns="60957" rIns="121915" bIns="60957" rtlCol="0">
              <a:spAutoFit/>
            </a:bodyPr>
            <a:lstStyle>
              <a:defPPr>
                <a:defRPr lang="zh-CN"/>
              </a:defPPr>
              <a:lvl1pPr marL="171442" indent="-171442">
                <a:lnSpc>
                  <a:spcPct val="130000"/>
                </a:lnSpc>
                <a:buFont typeface="Arial" charset="0"/>
                <a:buChar char="•"/>
                <a:defRPr sz="1050">
                  <a:solidFill>
                    <a:schemeClr val="bg1"/>
                  </a:solidFill>
                  <a:latin typeface="微软雅黑" pitchFamily="34" charset="-122"/>
                  <a:ea typeface="微软雅黑" pitchFamily="34" charset="-122"/>
                </a:defRPr>
              </a:lvl1pPr>
            </a:lstStyle>
            <a:p>
              <a:pPr marL="0" lvl="0" indent="0" algn="just">
                <a:buNone/>
              </a:pPr>
              <a:r>
                <a:rPr lang="zh-CN" altLang="en-US" sz="1600" dirty="0">
                  <a:solidFill>
                    <a:schemeClr val="tx1"/>
                  </a:solidFill>
                </a:rPr>
                <a:t>机车信号显示，超速防护；定位与线路信息可视化；用于</a:t>
              </a:r>
              <a:r>
                <a:rPr lang="en-US" altLang="zh-CN" sz="1600" dirty="0">
                  <a:solidFill>
                    <a:schemeClr val="tx1"/>
                  </a:solidFill>
                </a:rPr>
                <a:t>200</a:t>
              </a:r>
              <a:r>
                <a:rPr lang="zh-CN" altLang="en-US" sz="1600" dirty="0">
                  <a:solidFill>
                    <a:schemeClr val="tx1"/>
                  </a:solidFill>
                </a:rPr>
                <a:t>公里速度</a:t>
              </a:r>
              <a:r>
                <a:rPr lang="zh-CN" altLang="en-US" sz="1600" dirty="0" smtClean="0">
                  <a:solidFill>
                    <a:schemeClr val="tx1"/>
                  </a:solidFill>
                </a:rPr>
                <a:t>以下。</a:t>
              </a:r>
              <a:endParaRPr lang="zh-CN" altLang="en-US" sz="1600" dirty="0">
                <a:solidFill>
                  <a:schemeClr val="tx1"/>
                </a:solidFill>
              </a:endParaRPr>
            </a:p>
            <a:p>
              <a:pPr marL="0" indent="0">
                <a:buNone/>
              </a:pPr>
              <a:endParaRPr lang="en-US" altLang="zh-CN" sz="1600" dirty="0">
                <a:solidFill>
                  <a:schemeClr val="tx1"/>
                </a:solidFill>
                <a:latin typeface="+mj-ea"/>
                <a:ea typeface="+mj-ea"/>
              </a:endParaRPr>
            </a:p>
          </p:txBody>
        </p:sp>
        <p:sp>
          <p:nvSpPr>
            <p:cNvPr id="22" name="矩形 21"/>
            <p:cNvSpPr/>
            <p:nvPr/>
          </p:nvSpPr>
          <p:spPr>
            <a:xfrm>
              <a:off x="1273762" y="925242"/>
              <a:ext cx="1501800" cy="262742"/>
            </a:xfrm>
            <a:prstGeom prst="rect">
              <a:avLst/>
            </a:prstGeom>
          </p:spPr>
          <p:txBody>
            <a:bodyPr wrap="square">
              <a:spAutoFit/>
            </a:bodyPr>
            <a:lstStyle/>
            <a:p>
              <a:pPr lvl="0">
                <a:lnSpc>
                  <a:spcPct val="120000"/>
                </a:lnSpc>
              </a:pPr>
              <a:r>
                <a:rPr lang="zh-CN" altLang="en-US" sz="2000" b="1" dirty="0">
                  <a:solidFill>
                    <a:srgbClr val="743481"/>
                  </a:solidFill>
                  <a:latin typeface="微软雅黑" panose="020B0503020204020204" pitchFamily="34" charset="-122"/>
                  <a:ea typeface="微软雅黑" panose="020B0503020204020204" pitchFamily="34" charset="-122"/>
                </a:rPr>
                <a:t>列车运行监控系统</a:t>
              </a:r>
              <a:r>
                <a:rPr lang="en-US" altLang="zh-CN" sz="2000" b="1" dirty="0">
                  <a:solidFill>
                    <a:srgbClr val="743481"/>
                  </a:solidFill>
                  <a:latin typeface="微软雅黑" panose="020B0503020204020204" pitchFamily="34" charset="-122"/>
                  <a:ea typeface="微软雅黑" panose="020B0503020204020204" pitchFamily="34" charset="-122"/>
                </a:rPr>
                <a:t>(LKJ</a:t>
              </a:r>
              <a:r>
                <a:rPr lang="en-US" altLang="zh-CN" sz="2000" b="1" dirty="0" smtClean="0">
                  <a:solidFill>
                    <a:srgbClr val="743481"/>
                  </a:solidFill>
                  <a:latin typeface="微软雅黑" panose="020B0503020204020204" pitchFamily="34" charset="-122"/>
                  <a:ea typeface="微软雅黑" panose="020B0503020204020204" pitchFamily="34" charset="-122"/>
                </a:rPr>
                <a:t>)</a:t>
              </a:r>
              <a:endParaRPr lang="zh-CN" altLang="en-US" sz="2000" b="1" dirty="0">
                <a:solidFill>
                  <a:srgbClr val="743481"/>
                </a:solidFill>
                <a:latin typeface="微软雅黑" panose="020B0503020204020204" pitchFamily="34" charset="-122"/>
                <a:ea typeface="微软雅黑" panose="020B0503020204020204" pitchFamily="34" charset="-122"/>
              </a:endParaRPr>
            </a:p>
          </p:txBody>
        </p:sp>
      </p:grpSp>
      <p:pic>
        <p:nvPicPr>
          <p:cNvPr id="23" name="Picture 13" descr="D:\项目文件\瑞数科技\2016.7.18（动态PPT）\瑞数ppt-06.png"/>
          <p:cNvPicPr>
            <a:picLocks noChangeAspect="1" noChangeArrowheads="1"/>
          </p:cNvPicPr>
          <p:nvPr/>
        </p:nvPicPr>
        <p:blipFill>
          <a:blip r:embed="rId3" cstate="screen">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a:ext>
            </a:extLst>
          </a:blip>
          <a:stretch>
            <a:fillRect/>
          </a:stretch>
        </p:blipFill>
        <p:spPr bwMode="auto">
          <a:xfrm>
            <a:off x="4062304" y="2225006"/>
            <a:ext cx="1050442" cy="573561"/>
          </a:xfrm>
          <a:prstGeom prst="rect">
            <a:avLst/>
          </a:prstGeom>
          <a:noFill/>
        </p:spPr>
      </p:pic>
      <p:sp>
        <p:nvSpPr>
          <p:cNvPr id="24" name="TextBox 53"/>
          <p:cNvSpPr txBox="1"/>
          <p:nvPr/>
        </p:nvSpPr>
        <p:spPr>
          <a:xfrm>
            <a:off x="3203848" y="3058563"/>
            <a:ext cx="2604030" cy="707886"/>
          </a:xfrm>
          <a:prstGeom prst="rect">
            <a:avLst/>
          </a:prstGeom>
          <a:noFill/>
        </p:spPr>
        <p:txBody>
          <a:bodyPr wrap="square" rtlCol="0">
            <a:spAutoFit/>
          </a:bodyPr>
          <a:lstStyle/>
          <a:p>
            <a:pPr lvl="0" algn="ctr"/>
            <a:r>
              <a:rPr lang="zh-CN" altLang="en-US" sz="2000" b="1" dirty="0" smtClean="0">
                <a:latin typeface="微软雅黑" panose="020B0503020204020204" pitchFamily="34" charset="-122"/>
                <a:ea typeface="微软雅黑" panose="020B0503020204020204" pitchFamily="34" charset="-122"/>
              </a:rPr>
              <a:t>列车安全防护系统</a:t>
            </a:r>
            <a:endParaRPr lang="en-US" altLang="zh-CN" sz="2000" b="1" dirty="0" smtClean="0">
              <a:latin typeface="微软雅黑" panose="020B0503020204020204" pitchFamily="34" charset="-122"/>
              <a:ea typeface="微软雅黑" panose="020B0503020204020204" pitchFamily="34" charset="-122"/>
            </a:endParaRPr>
          </a:p>
          <a:p>
            <a:pPr lvl="0" algn="ctr"/>
            <a:r>
              <a:rPr lang="en-US" altLang="zh-CN" sz="2000" b="1" dirty="0" smtClean="0">
                <a:solidFill>
                  <a:srgbClr val="FF0000"/>
                </a:solidFill>
                <a:latin typeface="微软雅黑" panose="020B0503020204020204" pitchFamily="34" charset="-122"/>
                <a:ea typeface="微软雅黑" panose="020B0503020204020204" pitchFamily="34" charset="-122"/>
              </a:rPr>
              <a:t>(</a:t>
            </a:r>
            <a:r>
              <a:rPr lang="en-US" altLang="zh-CN" sz="2000" b="1" dirty="0">
                <a:solidFill>
                  <a:srgbClr val="FF0000"/>
                </a:solidFill>
                <a:latin typeface="微软雅黑" panose="020B0503020204020204" pitchFamily="34" charset="-122"/>
                <a:ea typeface="微软雅黑" panose="020B0503020204020204" pitchFamily="34" charset="-122"/>
              </a:rPr>
              <a:t>Safety)</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nvGrpSpPr>
          <p:cNvPr id="25" name="组 33"/>
          <p:cNvGrpSpPr/>
          <p:nvPr/>
        </p:nvGrpSpPr>
        <p:grpSpPr>
          <a:xfrm>
            <a:off x="6158525" y="970601"/>
            <a:ext cx="3451686" cy="2258549"/>
            <a:chOff x="5338442" y="2028328"/>
            <a:chExt cx="3144218" cy="1693912"/>
          </a:xfrm>
        </p:grpSpPr>
        <p:sp>
          <p:nvSpPr>
            <p:cNvPr id="26" name="TextBox 23"/>
            <p:cNvSpPr txBox="1"/>
            <p:nvPr/>
          </p:nvSpPr>
          <p:spPr>
            <a:xfrm>
              <a:off x="5348900" y="2429583"/>
              <a:ext cx="2414369" cy="1292657"/>
            </a:xfrm>
            <a:prstGeom prst="rect">
              <a:avLst/>
            </a:prstGeom>
            <a:noFill/>
          </p:spPr>
          <p:txBody>
            <a:bodyPr wrap="square" lIns="121915" tIns="60957" rIns="121915" bIns="60957" rtlCol="0">
              <a:spAutoFit/>
            </a:bodyPr>
            <a:lstStyle>
              <a:defPPr>
                <a:defRPr lang="zh-CN"/>
              </a:defPPr>
              <a:lvl1pPr marL="171442" indent="-171442">
                <a:lnSpc>
                  <a:spcPct val="130000"/>
                </a:lnSpc>
                <a:buFont typeface="Arial" charset="0"/>
                <a:buChar char="•"/>
                <a:defRPr sz="1200">
                  <a:solidFill>
                    <a:schemeClr val="bg1"/>
                  </a:solidFill>
                  <a:latin typeface="微软雅黑" pitchFamily="34" charset="-122"/>
                  <a:ea typeface="微软雅黑" pitchFamily="34" charset="-122"/>
                </a:defRPr>
              </a:lvl1pPr>
            </a:lstStyle>
            <a:p>
              <a:pPr marL="0" lvl="0" indent="0" algn="just">
                <a:buNone/>
              </a:pPr>
              <a:r>
                <a:rPr lang="zh-CN" altLang="en-US" sz="1600" dirty="0">
                  <a:solidFill>
                    <a:schemeClr val="tx1"/>
                  </a:solidFill>
                </a:rPr>
                <a:t>超速防护、零速度检测和车门限制等功能，如检查各条件通过后，才允许开车门。</a:t>
              </a:r>
            </a:p>
            <a:p>
              <a:pPr marL="0" indent="0">
                <a:buNone/>
              </a:pPr>
              <a:endParaRPr lang="en-US" altLang="zh-CN" sz="1600" dirty="0">
                <a:solidFill>
                  <a:schemeClr val="tx1">
                    <a:lumMod val="65000"/>
                    <a:lumOff val="35000"/>
                  </a:schemeClr>
                </a:solidFill>
                <a:latin typeface="+mj-ea"/>
                <a:ea typeface="+mj-ea"/>
              </a:endParaRPr>
            </a:p>
          </p:txBody>
        </p:sp>
        <p:sp>
          <p:nvSpPr>
            <p:cNvPr id="27" name="矩形 26"/>
            <p:cNvSpPr/>
            <p:nvPr/>
          </p:nvSpPr>
          <p:spPr>
            <a:xfrm>
              <a:off x="5338442" y="2028328"/>
              <a:ext cx="3144218" cy="322781"/>
            </a:xfrm>
            <a:prstGeom prst="rect">
              <a:avLst/>
            </a:prstGeom>
          </p:spPr>
          <p:txBody>
            <a:bodyPr wrap="square">
              <a:spAutoFit/>
            </a:bodyPr>
            <a:lstStyle/>
            <a:p>
              <a:pPr>
                <a:lnSpc>
                  <a:spcPct val="120000"/>
                </a:lnSpc>
              </a:pPr>
              <a:r>
                <a:rPr lang="zh-CN" altLang="en-US" sz="2000" b="1" dirty="0">
                  <a:solidFill>
                    <a:srgbClr val="743481"/>
                  </a:solidFill>
                  <a:latin typeface="微软雅黑" panose="020B0503020204020204" pitchFamily="34" charset="-122"/>
                  <a:ea typeface="微软雅黑" panose="020B0503020204020204" pitchFamily="34" charset="-122"/>
                </a:rPr>
                <a:t>列车自动防护系统</a:t>
              </a:r>
              <a:r>
                <a:rPr lang="en-US" altLang="zh-CN" sz="2000" b="1" dirty="0">
                  <a:solidFill>
                    <a:srgbClr val="743481"/>
                  </a:solidFill>
                  <a:latin typeface="微软雅黑" panose="020B0503020204020204" pitchFamily="34" charset="-122"/>
                  <a:ea typeface="微软雅黑" panose="020B0503020204020204" pitchFamily="34" charset="-122"/>
                </a:rPr>
                <a:t>(ATP)</a:t>
              </a:r>
              <a:endParaRPr lang="zh-CN" altLang="en-US" sz="2000" b="1" dirty="0">
                <a:solidFill>
                  <a:srgbClr val="743481"/>
                </a:solidFill>
                <a:latin typeface="微软雅黑" panose="020B0503020204020204" pitchFamily="34" charset="-122"/>
                <a:ea typeface="微软雅黑" panose="020B0503020204020204" pitchFamily="34" charset="-122"/>
              </a:endParaRPr>
            </a:p>
          </p:txBody>
        </p:sp>
      </p:grpSp>
      <p:grpSp>
        <p:nvGrpSpPr>
          <p:cNvPr id="28" name="组 36"/>
          <p:cNvGrpSpPr/>
          <p:nvPr/>
        </p:nvGrpSpPr>
        <p:grpSpPr>
          <a:xfrm>
            <a:off x="6158526" y="3068960"/>
            <a:ext cx="3057425" cy="2206879"/>
            <a:chOff x="5532256" y="483518"/>
            <a:chExt cx="2444047" cy="1306597"/>
          </a:xfrm>
        </p:grpSpPr>
        <p:sp>
          <p:nvSpPr>
            <p:cNvPr id="29" name="TextBox 22"/>
            <p:cNvSpPr txBox="1"/>
            <p:nvPr/>
          </p:nvSpPr>
          <p:spPr>
            <a:xfrm>
              <a:off x="5532256" y="959190"/>
              <a:ext cx="2070347" cy="830925"/>
            </a:xfrm>
            <a:prstGeom prst="rect">
              <a:avLst/>
            </a:prstGeom>
            <a:noFill/>
          </p:spPr>
          <p:txBody>
            <a:bodyPr wrap="square" lIns="121915" tIns="60957" rIns="121915" bIns="60957" rtlCol="0">
              <a:spAutoFit/>
            </a:bodyPr>
            <a:lstStyle>
              <a:defPPr>
                <a:defRPr lang="zh-CN"/>
              </a:defPPr>
              <a:lvl1pPr marL="171442" indent="-171442">
                <a:lnSpc>
                  <a:spcPct val="130000"/>
                </a:lnSpc>
                <a:buFont typeface="Arial" charset="0"/>
                <a:buChar char="•"/>
                <a:defRPr sz="1200">
                  <a:solidFill>
                    <a:schemeClr val="bg1"/>
                  </a:solidFill>
                  <a:latin typeface="微软雅黑" pitchFamily="34" charset="-122"/>
                  <a:ea typeface="微软雅黑" pitchFamily="34" charset="-122"/>
                </a:defRPr>
              </a:lvl1pPr>
            </a:lstStyle>
            <a:p>
              <a:pPr marL="0" lvl="0" indent="0" algn="just">
                <a:buNone/>
              </a:pPr>
              <a:r>
                <a:rPr lang="zh-CN" altLang="en-US" sz="1600" dirty="0">
                  <a:solidFill>
                    <a:schemeClr val="tx1"/>
                  </a:solidFill>
                </a:rPr>
                <a:t>机车安全信息、机车状态信息和机车监测信息的采集、传输、地面诊断分析。</a:t>
              </a:r>
            </a:p>
            <a:p>
              <a:pPr marL="0" indent="0">
                <a:buNone/>
              </a:pPr>
              <a:endParaRPr lang="en-US" altLang="zh-CN" sz="1600" dirty="0">
                <a:solidFill>
                  <a:schemeClr val="tx1">
                    <a:lumMod val="65000"/>
                    <a:lumOff val="35000"/>
                  </a:schemeClr>
                </a:solidFill>
                <a:latin typeface="+mj-ea"/>
                <a:ea typeface="+mj-ea"/>
              </a:endParaRPr>
            </a:p>
          </p:txBody>
        </p:sp>
        <p:sp>
          <p:nvSpPr>
            <p:cNvPr id="30" name="矩形 29"/>
            <p:cNvSpPr/>
            <p:nvPr/>
          </p:nvSpPr>
          <p:spPr>
            <a:xfrm>
              <a:off x="5537363" y="483518"/>
              <a:ext cx="2438940" cy="491997"/>
            </a:xfrm>
            <a:prstGeom prst="rect">
              <a:avLst/>
            </a:prstGeom>
          </p:spPr>
          <p:txBody>
            <a:bodyPr wrap="square">
              <a:spAutoFit/>
            </a:bodyPr>
            <a:lstStyle/>
            <a:p>
              <a:pPr>
                <a:lnSpc>
                  <a:spcPct val="120000"/>
                </a:lnSpc>
              </a:pPr>
              <a:r>
                <a:rPr lang="zh-CN" altLang="en-US" sz="2000" b="1" dirty="0">
                  <a:solidFill>
                    <a:srgbClr val="743481"/>
                  </a:solidFill>
                  <a:latin typeface="微软雅黑" panose="020B0503020204020204" pitchFamily="34" charset="-122"/>
                  <a:ea typeface="微软雅黑" panose="020B0503020204020204" pitchFamily="34" charset="-122"/>
                </a:rPr>
                <a:t>中国机车远程</a:t>
              </a:r>
              <a:r>
                <a:rPr lang="zh-CN" altLang="en-US" sz="2000" b="1" dirty="0" smtClean="0">
                  <a:solidFill>
                    <a:srgbClr val="743481"/>
                  </a:solidFill>
                  <a:latin typeface="微软雅黑" panose="020B0503020204020204" pitchFamily="34" charset="-122"/>
                  <a:ea typeface="微软雅黑" panose="020B0503020204020204" pitchFamily="34" charset="-122"/>
                </a:rPr>
                <a:t>监测与</a:t>
              </a:r>
              <a:r>
                <a:rPr lang="zh-CN" altLang="en-US" sz="2000" b="1" dirty="0">
                  <a:solidFill>
                    <a:srgbClr val="743481"/>
                  </a:solidFill>
                  <a:latin typeface="微软雅黑" panose="020B0503020204020204" pitchFamily="34" charset="-122"/>
                  <a:ea typeface="微软雅黑" panose="020B0503020204020204" pitchFamily="34" charset="-122"/>
                </a:rPr>
                <a:t>诊断系统</a:t>
              </a:r>
              <a:r>
                <a:rPr lang="en-US" altLang="zh-CN" sz="2000" b="1" dirty="0">
                  <a:solidFill>
                    <a:srgbClr val="743481"/>
                  </a:solidFill>
                  <a:latin typeface="微软雅黑" panose="020B0503020204020204" pitchFamily="34" charset="-122"/>
                  <a:ea typeface="微软雅黑" panose="020B0503020204020204" pitchFamily="34" charset="-122"/>
                </a:rPr>
                <a:t>(CMD)</a:t>
              </a:r>
              <a:endParaRPr lang="zh-CN" altLang="en-US" sz="2000" b="1" dirty="0">
                <a:solidFill>
                  <a:srgbClr val="743481"/>
                </a:solidFill>
                <a:latin typeface="微软雅黑" panose="020B0503020204020204" pitchFamily="34" charset="-122"/>
                <a:ea typeface="微软雅黑" panose="020B0503020204020204" pitchFamily="34" charset="-122"/>
              </a:endParaRPr>
            </a:p>
          </p:txBody>
        </p:sp>
      </p:grpSp>
      <p:grpSp>
        <p:nvGrpSpPr>
          <p:cNvPr id="31" name="组 39"/>
          <p:cNvGrpSpPr/>
          <p:nvPr/>
        </p:nvGrpSpPr>
        <p:grpSpPr>
          <a:xfrm>
            <a:off x="134586" y="2996952"/>
            <a:ext cx="2780038" cy="2608921"/>
            <a:chOff x="5537363" y="483518"/>
            <a:chExt cx="2034609" cy="1509030"/>
          </a:xfrm>
        </p:grpSpPr>
        <p:sp>
          <p:nvSpPr>
            <p:cNvPr id="32" name="TextBox 22"/>
            <p:cNvSpPr txBox="1"/>
            <p:nvPr/>
          </p:nvSpPr>
          <p:spPr>
            <a:xfrm>
              <a:off x="5539557" y="810489"/>
              <a:ext cx="1719372" cy="1182059"/>
            </a:xfrm>
            <a:prstGeom prst="rect">
              <a:avLst/>
            </a:prstGeom>
            <a:noFill/>
          </p:spPr>
          <p:txBody>
            <a:bodyPr wrap="square" lIns="121915" tIns="60957" rIns="121915" bIns="60957" rtlCol="0">
              <a:spAutoFit/>
            </a:bodyPr>
            <a:lstStyle/>
            <a:p>
              <a:pPr lvl="0" algn="just">
                <a:lnSpc>
                  <a:spcPct val="130000"/>
                </a:lnSpc>
              </a:pPr>
              <a:r>
                <a:rPr lang="zh-CN" altLang="en-US" sz="1600" dirty="0">
                  <a:latin typeface="微软雅黑" panose="020B0503020204020204" pitchFamily="34" charset="-122"/>
                  <a:ea typeface="微软雅黑" panose="020B0503020204020204" pitchFamily="34" charset="-122"/>
                </a:rPr>
                <a:t>机车内部视频监控、空气制动系统检测、防火监控、高压绝缘检测、走行部故障监测、供电监测</a:t>
              </a:r>
            </a:p>
            <a:p>
              <a:pPr>
                <a:lnSpc>
                  <a:spcPct val="130000"/>
                </a:lnSpc>
              </a:pPr>
              <a:endParaRPr lang="en-US" altLang="zh-CN" sz="1600" dirty="0">
                <a:solidFill>
                  <a:schemeClr val="tx1">
                    <a:lumMod val="65000"/>
                    <a:lumOff val="35000"/>
                  </a:schemeClr>
                </a:solidFill>
                <a:latin typeface="+mj-ea"/>
                <a:ea typeface="+mj-ea"/>
              </a:endParaRPr>
            </a:p>
          </p:txBody>
        </p:sp>
        <p:sp>
          <p:nvSpPr>
            <p:cNvPr id="33" name="矩形 32"/>
            <p:cNvSpPr/>
            <p:nvPr/>
          </p:nvSpPr>
          <p:spPr>
            <a:xfrm>
              <a:off x="5537363" y="483518"/>
              <a:ext cx="2034609" cy="248933"/>
            </a:xfrm>
            <a:prstGeom prst="rect">
              <a:avLst/>
            </a:prstGeom>
          </p:spPr>
          <p:txBody>
            <a:bodyPr wrap="square">
              <a:spAutoFit/>
            </a:bodyPr>
            <a:lstStyle/>
            <a:p>
              <a:pPr>
                <a:lnSpc>
                  <a:spcPct val="120000"/>
                </a:lnSpc>
              </a:pPr>
              <a:r>
                <a:rPr lang="zh-CN" altLang="en-US" sz="2000" b="1" dirty="0">
                  <a:solidFill>
                    <a:srgbClr val="743481"/>
                  </a:solidFill>
                  <a:latin typeface="微软雅黑" panose="020B0503020204020204" pitchFamily="34" charset="-122"/>
                  <a:ea typeface="微软雅黑" panose="020B0503020204020204" pitchFamily="34" charset="-122"/>
                </a:rPr>
                <a:t>机车车载安全</a:t>
              </a:r>
              <a:r>
                <a:rPr lang="zh-CN" altLang="en-US" sz="2000" b="1" dirty="0" smtClean="0">
                  <a:solidFill>
                    <a:srgbClr val="743481"/>
                  </a:solidFill>
                  <a:latin typeface="微软雅黑" panose="020B0503020204020204" pitchFamily="34" charset="-122"/>
                  <a:ea typeface="微软雅黑" panose="020B0503020204020204" pitchFamily="34" charset="-122"/>
                </a:rPr>
                <a:t>防护系统</a:t>
              </a:r>
              <a:endParaRPr lang="zh-CN" altLang="en-US" sz="2000" b="1" dirty="0">
                <a:solidFill>
                  <a:srgbClr val="743481"/>
                </a:solidFill>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15525" y="5307909"/>
            <a:ext cx="9128475" cy="1139390"/>
          </a:xfrm>
          <a:prstGeom prst="rect">
            <a:avLst/>
          </a:prstGeom>
          <a:solidFill>
            <a:schemeClr val="tx2"/>
          </a:solidFill>
          <a:ln w="57150">
            <a:solidFill>
              <a:srgbClr val="743481"/>
            </a:solidFill>
          </a:ln>
        </p:spPr>
        <p:txBody>
          <a:bodyPr wrap="square" rtlCol="0" anchor="ctr" anchorCtr="0">
            <a:noAutofit/>
          </a:bodyPr>
          <a:lstStyle/>
          <a:p>
            <a:r>
              <a:rPr lang="zh-CN" altLang="en-US" sz="2000" b="1" dirty="0" smtClean="0">
                <a:latin typeface="微软雅黑" panose="020B0503020204020204" pitchFamily="34" charset="-122"/>
                <a:ea typeface="微软雅黑" panose="020B0503020204020204" pitchFamily="34" charset="-122"/>
              </a:rPr>
              <a:t>现有列车运行安全防护系统：从列车运行状态监控的角度防护安全</a:t>
            </a:r>
            <a:r>
              <a:rPr lang="en-US" altLang="zh-CN" sz="2000" b="1" dirty="0" smtClean="0">
                <a:latin typeface="微软雅黑" panose="020B0503020204020204" pitchFamily="34" charset="-122"/>
                <a:ea typeface="微软雅黑" panose="020B0503020204020204" pitchFamily="34" charset="-122"/>
              </a:rPr>
              <a:t>(Safety)</a:t>
            </a:r>
            <a:r>
              <a:rPr lang="zh-CN" altLang="en-US" sz="2000" b="1" dirty="0" smtClean="0">
                <a:latin typeface="微软雅黑" panose="020B0503020204020204" pitchFamily="34" charset="-122"/>
                <a:ea typeface="微软雅黑" panose="020B0503020204020204" pitchFamily="34" charset="-122"/>
              </a:rPr>
              <a:t>情况的发生，不具备防攻击功能。相反地，这些系统的接入可能为列车网络的恶意入侵提供了更多的外接途径。</a:t>
            </a:r>
            <a:endParaRPr lang="zh-CN" altLang="en-US" sz="2000" b="1" dirty="0">
              <a:latin typeface="微软雅黑" panose="020B0503020204020204" pitchFamily="34" charset="-122"/>
              <a:ea typeface="微软雅黑" panose="020B0503020204020204" pitchFamily="34" charset="-122"/>
            </a:endParaRPr>
          </a:p>
        </p:txBody>
      </p:sp>
      <p:sp>
        <p:nvSpPr>
          <p:cNvPr id="39"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40"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研究现状</a:t>
            </a:r>
          </a:p>
        </p:txBody>
      </p:sp>
      <p:sp>
        <p:nvSpPr>
          <p:cNvPr id="41"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42"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43"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44"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45" name="直接连接符 44">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5" name="Group 315">
            <a:extLst>
              <a:ext uri="{FF2B5EF4-FFF2-40B4-BE49-F238E27FC236}">
                <a16:creationId xmlns:a16="http://schemas.microsoft.com/office/drawing/2014/main" xmlns="" id="{557FE8A8-2630-4C9A-9371-D009CD61803D}"/>
              </a:ext>
            </a:extLst>
          </p:cNvPr>
          <p:cNvGrpSpPr/>
          <p:nvPr/>
        </p:nvGrpSpPr>
        <p:grpSpPr>
          <a:xfrm>
            <a:off x="4272130" y="2366375"/>
            <a:ext cx="444140" cy="397012"/>
            <a:chOff x="6652854" y="2162175"/>
            <a:chExt cx="493713" cy="441325"/>
          </a:xfrm>
          <a:solidFill>
            <a:schemeClr val="bg1"/>
          </a:solidFill>
        </p:grpSpPr>
        <p:sp>
          <p:nvSpPr>
            <p:cNvPr id="56" name="Freeform 44">
              <a:extLst>
                <a:ext uri="{FF2B5EF4-FFF2-40B4-BE49-F238E27FC236}">
                  <a16:creationId xmlns:a16="http://schemas.microsoft.com/office/drawing/2014/main" xmlns="" id="{55FB2DCC-0707-4FFB-90B2-B626ED6D455F}"/>
                </a:ext>
              </a:extLst>
            </p:cNvPr>
            <p:cNvSpPr>
              <a:spLocks noEditPoints="1"/>
            </p:cNvSpPr>
            <p:nvPr/>
          </p:nvSpPr>
          <p:spPr bwMode="auto">
            <a:xfrm>
              <a:off x="6652854" y="2279650"/>
              <a:ext cx="285750" cy="285750"/>
            </a:xfrm>
            <a:custGeom>
              <a:avLst/>
              <a:gdLst/>
              <a:ahLst/>
              <a:cxnLst>
                <a:cxn ang="0">
                  <a:pos x="107" y="67"/>
                </a:cxn>
                <a:cxn ang="0">
                  <a:pos x="114" y="59"/>
                </a:cxn>
                <a:cxn ang="0">
                  <a:pos x="114" y="54"/>
                </a:cxn>
                <a:cxn ang="0">
                  <a:pos x="107" y="47"/>
                </a:cxn>
                <a:cxn ang="0">
                  <a:pos x="106" y="47"/>
                </a:cxn>
                <a:cxn ang="0">
                  <a:pos x="97" y="42"/>
                </a:cxn>
                <a:cxn ang="0">
                  <a:pos x="99" y="29"/>
                </a:cxn>
                <a:cxn ang="0">
                  <a:pos x="99" y="29"/>
                </a:cxn>
                <a:cxn ang="0">
                  <a:pos x="99" y="18"/>
                </a:cxn>
                <a:cxn ang="0">
                  <a:pos x="96" y="15"/>
                </a:cxn>
                <a:cxn ang="0">
                  <a:pos x="85" y="15"/>
                </a:cxn>
                <a:cxn ang="0">
                  <a:pos x="85" y="15"/>
                </a:cxn>
                <a:cxn ang="0">
                  <a:pos x="75" y="18"/>
                </a:cxn>
                <a:cxn ang="0">
                  <a:pos x="67" y="8"/>
                </a:cxn>
                <a:cxn ang="0">
                  <a:pos x="67" y="7"/>
                </a:cxn>
                <a:cxn ang="0">
                  <a:pos x="60" y="0"/>
                </a:cxn>
                <a:cxn ang="0">
                  <a:pos x="55" y="0"/>
                </a:cxn>
                <a:cxn ang="0">
                  <a:pos x="47" y="7"/>
                </a:cxn>
                <a:cxn ang="0">
                  <a:pos x="47" y="8"/>
                </a:cxn>
                <a:cxn ang="0">
                  <a:pos x="43" y="17"/>
                </a:cxn>
                <a:cxn ang="0">
                  <a:pos x="29" y="15"/>
                </a:cxn>
                <a:cxn ang="0">
                  <a:pos x="29" y="15"/>
                </a:cxn>
                <a:cxn ang="0">
                  <a:pos x="18" y="15"/>
                </a:cxn>
                <a:cxn ang="0">
                  <a:pos x="15" y="18"/>
                </a:cxn>
                <a:cxn ang="0">
                  <a:pos x="15" y="29"/>
                </a:cxn>
                <a:cxn ang="0">
                  <a:pos x="15" y="29"/>
                </a:cxn>
                <a:cxn ang="0">
                  <a:pos x="19" y="38"/>
                </a:cxn>
                <a:cxn ang="0">
                  <a:pos x="8" y="47"/>
                </a:cxn>
                <a:cxn ang="0">
                  <a:pos x="8" y="47"/>
                </a:cxn>
                <a:cxn ang="0">
                  <a:pos x="0" y="54"/>
                </a:cxn>
                <a:cxn ang="0">
                  <a:pos x="0" y="59"/>
                </a:cxn>
                <a:cxn ang="0">
                  <a:pos x="8" y="67"/>
                </a:cxn>
                <a:cxn ang="0">
                  <a:pos x="8" y="67"/>
                </a:cxn>
                <a:cxn ang="0">
                  <a:pos x="17" y="71"/>
                </a:cxn>
                <a:cxn ang="0">
                  <a:pos x="15" y="85"/>
                </a:cxn>
                <a:cxn ang="0">
                  <a:pos x="15" y="85"/>
                </a:cxn>
                <a:cxn ang="0">
                  <a:pos x="15" y="95"/>
                </a:cxn>
                <a:cxn ang="0">
                  <a:pos x="18" y="99"/>
                </a:cxn>
                <a:cxn ang="0">
                  <a:pos x="29" y="99"/>
                </a:cxn>
                <a:cxn ang="0">
                  <a:pos x="29" y="99"/>
                </a:cxn>
                <a:cxn ang="0">
                  <a:pos x="39" y="95"/>
                </a:cxn>
                <a:cxn ang="0">
                  <a:pos x="47" y="106"/>
                </a:cxn>
                <a:cxn ang="0">
                  <a:pos x="47" y="106"/>
                </a:cxn>
                <a:cxn ang="0">
                  <a:pos x="55" y="114"/>
                </a:cxn>
                <a:cxn ang="0">
                  <a:pos x="60" y="114"/>
                </a:cxn>
                <a:cxn ang="0">
                  <a:pos x="67" y="106"/>
                </a:cxn>
                <a:cxn ang="0">
                  <a:pos x="67" y="106"/>
                </a:cxn>
                <a:cxn ang="0">
                  <a:pos x="71" y="97"/>
                </a:cxn>
                <a:cxn ang="0">
                  <a:pos x="85" y="99"/>
                </a:cxn>
                <a:cxn ang="0">
                  <a:pos x="85" y="99"/>
                </a:cxn>
                <a:cxn ang="0">
                  <a:pos x="96" y="99"/>
                </a:cxn>
                <a:cxn ang="0">
                  <a:pos x="99" y="95"/>
                </a:cxn>
                <a:cxn ang="0">
                  <a:pos x="99" y="85"/>
                </a:cxn>
                <a:cxn ang="0">
                  <a:pos x="99" y="85"/>
                </a:cxn>
                <a:cxn ang="0">
                  <a:pos x="96" y="75"/>
                </a:cxn>
                <a:cxn ang="0">
                  <a:pos x="106" y="67"/>
                </a:cxn>
                <a:cxn ang="0">
                  <a:pos x="107" y="67"/>
                </a:cxn>
                <a:cxn ang="0">
                  <a:pos x="57" y="85"/>
                </a:cxn>
                <a:cxn ang="0">
                  <a:pos x="29" y="57"/>
                </a:cxn>
                <a:cxn ang="0">
                  <a:pos x="57" y="28"/>
                </a:cxn>
                <a:cxn ang="0">
                  <a:pos x="86" y="57"/>
                </a:cxn>
                <a:cxn ang="0">
                  <a:pos x="57" y="85"/>
                </a:cxn>
              </a:cxnLst>
              <a:rect l="0" t="0" r="r" b="b"/>
              <a:pathLst>
                <a:path w="114" h="114">
                  <a:moveTo>
                    <a:pt x="107" y="67"/>
                  </a:moveTo>
                  <a:cubicBezTo>
                    <a:pt x="111" y="67"/>
                    <a:pt x="114" y="63"/>
                    <a:pt x="114" y="59"/>
                  </a:cubicBezTo>
                  <a:cubicBezTo>
                    <a:pt x="114" y="54"/>
                    <a:pt x="114" y="54"/>
                    <a:pt x="114" y="54"/>
                  </a:cubicBezTo>
                  <a:cubicBezTo>
                    <a:pt x="114" y="50"/>
                    <a:pt x="111" y="47"/>
                    <a:pt x="107" y="47"/>
                  </a:cubicBezTo>
                  <a:cubicBezTo>
                    <a:pt x="106" y="47"/>
                    <a:pt x="106" y="47"/>
                    <a:pt x="106" y="47"/>
                  </a:cubicBezTo>
                  <a:cubicBezTo>
                    <a:pt x="102" y="47"/>
                    <a:pt x="98" y="45"/>
                    <a:pt x="97" y="42"/>
                  </a:cubicBezTo>
                  <a:cubicBezTo>
                    <a:pt x="97" y="40"/>
                    <a:pt x="96" y="32"/>
                    <a:pt x="99" y="29"/>
                  </a:cubicBezTo>
                  <a:cubicBezTo>
                    <a:pt x="99" y="29"/>
                    <a:pt x="99" y="29"/>
                    <a:pt x="99" y="29"/>
                  </a:cubicBezTo>
                  <a:cubicBezTo>
                    <a:pt x="102" y="26"/>
                    <a:pt x="102" y="21"/>
                    <a:pt x="99" y="18"/>
                  </a:cubicBezTo>
                  <a:cubicBezTo>
                    <a:pt x="96" y="15"/>
                    <a:pt x="96" y="15"/>
                    <a:pt x="96" y="15"/>
                  </a:cubicBezTo>
                  <a:cubicBezTo>
                    <a:pt x="93" y="12"/>
                    <a:pt x="88" y="12"/>
                    <a:pt x="85" y="15"/>
                  </a:cubicBezTo>
                  <a:cubicBezTo>
                    <a:pt x="85" y="15"/>
                    <a:pt x="85" y="15"/>
                    <a:pt x="85" y="15"/>
                  </a:cubicBezTo>
                  <a:cubicBezTo>
                    <a:pt x="82" y="18"/>
                    <a:pt x="78" y="19"/>
                    <a:pt x="75" y="18"/>
                  </a:cubicBezTo>
                  <a:cubicBezTo>
                    <a:pt x="73" y="17"/>
                    <a:pt x="67" y="12"/>
                    <a:pt x="67" y="8"/>
                  </a:cubicBezTo>
                  <a:cubicBezTo>
                    <a:pt x="67" y="7"/>
                    <a:pt x="67" y="7"/>
                    <a:pt x="67" y="7"/>
                  </a:cubicBezTo>
                  <a:cubicBezTo>
                    <a:pt x="67" y="3"/>
                    <a:pt x="64" y="0"/>
                    <a:pt x="60" y="0"/>
                  </a:cubicBezTo>
                  <a:cubicBezTo>
                    <a:pt x="55" y="0"/>
                    <a:pt x="55" y="0"/>
                    <a:pt x="55" y="0"/>
                  </a:cubicBezTo>
                  <a:cubicBezTo>
                    <a:pt x="51" y="0"/>
                    <a:pt x="47" y="3"/>
                    <a:pt x="47" y="7"/>
                  </a:cubicBezTo>
                  <a:cubicBezTo>
                    <a:pt x="47" y="8"/>
                    <a:pt x="47" y="8"/>
                    <a:pt x="47" y="8"/>
                  </a:cubicBezTo>
                  <a:cubicBezTo>
                    <a:pt x="47" y="12"/>
                    <a:pt x="45" y="16"/>
                    <a:pt x="43" y="17"/>
                  </a:cubicBezTo>
                  <a:cubicBezTo>
                    <a:pt x="40" y="17"/>
                    <a:pt x="32" y="18"/>
                    <a:pt x="29" y="15"/>
                  </a:cubicBezTo>
                  <a:cubicBezTo>
                    <a:pt x="29" y="15"/>
                    <a:pt x="29" y="15"/>
                    <a:pt x="29" y="15"/>
                  </a:cubicBezTo>
                  <a:cubicBezTo>
                    <a:pt x="26" y="12"/>
                    <a:pt x="21" y="12"/>
                    <a:pt x="18" y="15"/>
                  </a:cubicBezTo>
                  <a:cubicBezTo>
                    <a:pt x="15" y="18"/>
                    <a:pt x="15" y="18"/>
                    <a:pt x="15" y="18"/>
                  </a:cubicBezTo>
                  <a:cubicBezTo>
                    <a:pt x="12" y="21"/>
                    <a:pt x="12" y="26"/>
                    <a:pt x="15" y="29"/>
                  </a:cubicBezTo>
                  <a:cubicBezTo>
                    <a:pt x="15" y="29"/>
                    <a:pt x="15" y="29"/>
                    <a:pt x="15" y="29"/>
                  </a:cubicBezTo>
                  <a:cubicBezTo>
                    <a:pt x="18" y="32"/>
                    <a:pt x="20" y="36"/>
                    <a:pt x="19" y="38"/>
                  </a:cubicBezTo>
                  <a:cubicBezTo>
                    <a:pt x="17" y="41"/>
                    <a:pt x="12" y="47"/>
                    <a:pt x="8" y="47"/>
                  </a:cubicBezTo>
                  <a:cubicBezTo>
                    <a:pt x="8" y="47"/>
                    <a:pt x="8" y="47"/>
                    <a:pt x="8" y="47"/>
                  </a:cubicBezTo>
                  <a:cubicBezTo>
                    <a:pt x="3" y="47"/>
                    <a:pt x="0" y="50"/>
                    <a:pt x="0" y="54"/>
                  </a:cubicBezTo>
                  <a:cubicBezTo>
                    <a:pt x="0" y="59"/>
                    <a:pt x="0" y="59"/>
                    <a:pt x="0" y="59"/>
                  </a:cubicBezTo>
                  <a:cubicBezTo>
                    <a:pt x="0" y="63"/>
                    <a:pt x="3" y="67"/>
                    <a:pt x="8" y="67"/>
                  </a:cubicBezTo>
                  <a:cubicBezTo>
                    <a:pt x="8" y="67"/>
                    <a:pt x="8" y="67"/>
                    <a:pt x="8" y="67"/>
                  </a:cubicBezTo>
                  <a:cubicBezTo>
                    <a:pt x="12" y="67"/>
                    <a:pt x="16" y="69"/>
                    <a:pt x="17" y="71"/>
                  </a:cubicBezTo>
                  <a:cubicBezTo>
                    <a:pt x="18" y="73"/>
                    <a:pt x="18" y="82"/>
                    <a:pt x="15" y="85"/>
                  </a:cubicBezTo>
                  <a:cubicBezTo>
                    <a:pt x="15" y="85"/>
                    <a:pt x="15" y="85"/>
                    <a:pt x="15" y="85"/>
                  </a:cubicBezTo>
                  <a:cubicBezTo>
                    <a:pt x="12" y="88"/>
                    <a:pt x="12" y="93"/>
                    <a:pt x="15" y="95"/>
                  </a:cubicBezTo>
                  <a:cubicBezTo>
                    <a:pt x="18" y="99"/>
                    <a:pt x="18" y="99"/>
                    <a:pt x="18" y="99"/>
                  </a:cubicBezTo>
                  <a:cubicBezTo>
                    <a:pt x="21" y="102"/>
                    <a:pt x="26" y="102"/>
                    <a:pt x="29" y="99"/>
                  </a:cubicBezTo>
                  <a:cubicBezTo>
                    <a:pt x="29" y="99"/>
                    <a:pt x="29" y="99"/>
                    <a:pt x="29" y="99"/>
                  </a:cubicBezTo>
                  <a:cubicBezTo>
                    <a:pt x="32" y="96"/>
                    <a:pt x="37" y="94"/>
                    <a:pt x="39" y="95"/>
                  </a:cubicBezTo>
                  <a:cubicBezTo>
                    <a:pt x="41" y="96"/>
                    <a:pt x="47" y="102"/>
                    <a:pt x="47" y="106"/>
                  </a:cubicBezTo>
                  <a:cubicBezTo>
                    <a:pt x="47" y="106"/>
                    <a:pt x="47" y="106"/>
                    <a:pt x="47" y="106"/>
                  </a:cubicBezTo>
                  <a:cubicBezTo>
                    <a:pt x="47" y="110"/>
                    <a:pt x="51" y="114"/>
                    <a:pt x="55" y="114"/>
                  </a:cubicBezTo>
                  <a:cubicBezTo>
                    <a:pt x="60" y="114"/>
                    <a:pt x="60" y="114"/>
                    <a:pt x="60" y="114"/>
                  </a:cubicBezTo>
                  <a:cubicBezTo>
                    <a:pt x="64" y="114"/>
                    <a:pt x="67" y="110"/>
                    <a:pt x="67" y="106"/>
                  </a:cubicBezTo>
                  <a:cubicBezTo>
                    <a:pt x="67" y="106"/>
                    <a:pt x="67" y="106"/>
                    <a:pt x="67" y="106"/>
                  </a:cubicBezTo>
                  <a:cubicBezTo>
                    <a:pt x="67" y="102"/>
                    <a:pt x="69" y="98"/>
                    <a:pt x="71" y="97"/>
                  </a:cubicBezTo>
                  <a:cubicBezTo>
                    <a:pt x="74" y="96"/>
                    <a:pt x="82" y="96"/>
                    <a:pt x="85" y="99"/>
                  </a:cubicBezTo>
                  <a:cubicBezTo>
                    <a:pt x="85" y="99"/>
                    <a:pt x="85" y="99"/>
                    <a:pt x="85" y="99"/>
                  </a:cubicBezTo>
                  <a:cubicBezTo>
                    <a:pt x="88" y="102"/>
                    <a:pt x="93" y="102"/>
                    <a:pt x="96" y="99"/>
                  </a:cubicBezTo>
                  <a:cubicBezTo>
                    <a:pt x="99" y="95"/>
                    <a:pt x="99" y="95"/>
                    <a:pt x="99" y="95"/>
                  </a:cubicBezTo>
                  <a:cubicBezTo>
                    <a:pt x="102" y="93"/>
                    <a:pt x="102" y="88"/>
                    <a:pt x="99" y="85"/>
                  </a:cubicBezTo>
                  <a:cubicBezTo>
                    <a:pt x="99" y="85"/>
                    <a:pt x="99" y="85"/>
                    <a:pt x="99" y="85"/>
                  </a:cubicBezTo>
                  <a:cubicBezTo>
                    <a:pt x="96" y="82"/>
                    <a:pt x="95" y="77"/>
                    <a:pt x="96" y="75"/>
                  </a:cubicBezTo>
                  <a:cubicBezTo>
                    <a:pt x="97" y="73"/>
                    <a:pt x="102" y="67"/>
                    <a:pt x="106" y="67"/>
                  </a:cubicBezTo>
                  <a:lnTo>
                    <a:pt x="107" y="67"/>
                  </a:lnTo>
                  <a:close/>
                  <a:moveTo>
                    <a:pt x="57" y="85"/>
                  </a:moveTo>
                  <a:cubicBezTo>
                    <a:pt x="41" y="85"/>
                    <a:pt x="29" y="73"/>
                    <a:pt x="29" y="57"/>
                  </a:cubicBezTo>
                  <a:cubicBezTo>
                    <a:pt x="29" y="41"/>
                    <a:pt x="41" y="28"/>
                    <a:pt x="57" y="28"/>
                  </a:cubicBezTo>
                  <a:cubicBezTo>
                    <a:pt x="73" y="28"/>
                    <a:pt x="86" y="41"/>
                    <a:pt x="86" y="57"/>
                  </a:cubicBezTo>
                  <a:cubicBezTo>
                    <a:pt x="86" y="73"/>
                    <a:pt x="73" y="85"/>
                    <a:pt x="57" y="85"/>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7" name="Freeform 45">
              <a:extLst>
                <a:ext uri="{FF2B5EF4-FFF2-40B4-BE49-F238E27FC236}">
                  <a16:creationId xmlns:a16="http://schemas.microsoft.com/office/drawing/2014/main" xmlns="" id="{0E02EF32-377A-434B-A7E9-395C5C71BDD3}"/>
                </a:ext>
              </a:extLst>
            </p:cNvPr>
            <p:cNvSpPr>
              <a:spLocks noEditPoints="1"/>
            </p:cNvSpPr>
            <p:nvPr/>
          </p:nvSpPr>
          <p:spPr bwMode="auto">
            <a:xfrm>
              <a:off x="6914792" y="2162175"/>
              <a:ext cx="231775" cy="233363"/>
            </a:xfrm>
            <a:custGeom>
              <a:avLst/>
              <a:gdLst/>
              <a:ahLst/>
              <a:cxnLst>
                <a:cxn ang="0">
                  <a:pos x="87" y="55"/>
                </a:cxn>
                <a:cxn ang="0">
                  <a:pos x="93" y="47"/>
                </a:cxn>
                <a:cxn ang="0">
                  <a:pos x="93" y="46"/>
                </a:cxn>
                <a:cxn ang="0">
                  <a:pos x="87" y="39"/>
                </a:cxn>
                <a:cxn ang="0">
                  <a:pos x="79" y="35"/>
                </a:cxn>
                <a:cxn ang="0">
                  <a:pos x="81" y="24"/>
                </a:cxn>
                <a:cxn ang="0">
                  <a:pos x="80" y="14"/>
                </a:cxn>
                <a:cxn ang="0">
                  <a:pos x="79" y="13"/>
                </a:cxn>
                <a:cxn ang="0">
                  <a:pos x="69" y="12"/>
                </a:cxn>
                <a:cxn ang="0">
                  <a:pos x="62" y="15"/>
                </a:cxn>
                <a:cxn ang="0">
                  <a:pos x="55" y="6"/>
                </a:cxn>
                <a:cxn ang="0">
                  <a:pos x="47" y="0"/>
                </a:cxn>
                <a:cxn ang="0">
                  <a:pos x="46" y="0"/>
                </a:cxn>
                <a:cxn ang="0">
                  <a:pos x="38" y="6"/>
                </a:cxn>
                <a:cxn ang="0">
                  <a:pos x="35" y="14"/>
                </a:cxn>
                <a:cxn ang="0">
                  <a:pos x="24" y="12"/>
                </a:cxn>
                <a:cxn ang="0">
                  <a:pos x="14" y="13"/>
                </a:cxn>
                <a:cxn ang="0">
                  <a:pos x="13" y="14"/>
                </a:cxn>
                <a:cxn ang="0">
                  <a:pos x="12" y="24"/>
                </a:cxn>
                <a:cxn ang="0">
                  <a:pos x="15" y="32"/>
                </a:cxn>
                <a:cxn ang="0">
                  <a:pos x="6" y="39"/>
                </a:cxn>
                <a:cxn ang="0">
                  <a:pos x="0" y="46"/>
                </a:cxn>
                <a:cxn ang="0">
                  <a:pos x="0" y="47"/>
                </a:cxn>
                <a:cxn ang="0">
                  <a:pos x="6" y="55"/>
                </a:cxn>
                <a:cxn ang="0">
                  <a:pos x="14" y="58"/>
                </a:cxn>
                <a:cxn ang="0">
                  <a:pos x="12" y="69"/>
                </a:cxn>
                <a:cxn ang="0">
                  <a:pos x="13" y="79"/>
                </a:cxn>
                <a:cxn ang="0">
                  <a:pos x="14" y="80"/>
                </a:cxn>
                <a:cxn ang="0">
                  <a:pos x="24" y="81"/>
                </a:cxn>
                <a:cxn ang="0">
                  <a:pos x="31" y="78"/>
                </a:cxn>
                <a:cxn ang="0">
                  <a:pos x="38" y="87"/>
                </a:cxn>
                <a:cxn ang="0">
                  <a:pos x="46" y="93"/>
                </a:cxn>
                <a:cxn ang="0">
                  <a:pos x="47" y="93"/>
                </a:cxn>
                <a:cxn ang="0">
                  <a:pos x="55" y="87"/>
                </a:cxn>
                <a:cxn ang="0">
                  <a:pos x="58" y="80"/>
                </a:cxn>
                <a:cxn ang="0">
                  <a:pos x="69" y="81"/>
                </a:cxn>
                <a:cxn ang="0">
                  <a:pos x="79" y="80"/>
                </a:cxn>
                <a:cxn ang="0">
                  <a:pos x="80" y="79"/>
                </a:cxn>
                <a:cxn ang="0">
                  <a:pos x="81" y="69"/>
                </a:cxn>
                <a:cxn ang="0">
                  <a:pos x="78" y="62"/>
                </a:cxn>
                <a:cxn ang="0">
                  <a:pos x="87" y="55"/>
                </a:cxn>
                <a:cxn ang="0">
                  <a:pos x="47" y="70"/>
                </a:cxn>
                <a:cxn ang="0">
                  <a:pos x="23" y="47"/>
                </a:cxn>
                <a:cxn ang="0">
                  <a:pos x="47" y="23"/>
                </a:cxn>
                <a:cxn ang="0">
                  <a:pos x="70" y="47"/>
                </a:cxn>
                <a:cxn ang="0">
                  <a:pos x="47" y="70"/>
                </a:cxn>
              </a:cxnLst>
              <a:rect l="0" t="0" r="r" b="b"/>
              <a:pathLst>
                <a:path w="93" h="93">
                  <a:moveTo>
                    <a:pt x="87" y="55"/>
                  </a:moveTo>
                  <a:cubicBezTo>
                    <a:pt x="90" y="55"/>
                    <a:pt x="93" y="51"/>
                    <a:pt x="93" y="47"/>
                  </a:cubicBezTo>
                  <a:cubicBezTo>
                    <a:pt x="93" y="46"/>
                    <a:pt x="93" y="46"/>
                    <a:pt x="93" y="46"/>
                  </a:cubicBezTo>
                  <a:cubicBezTo>
                    <a:pt x="93" y="42"/>
                    <a:pt x="90" y="39"/>
                    <a:pt x="87" y="39"/>
                  </a:cubicBezTo>
                  <a:cubicBezTo>
                    <a:pt x="83" y="39"/>
                    <a:pt x="80" y="37"/>
                    <a:pt x="79" y="35"/>
                  </a:cubicBezTo>
                  <a:cubicBezTo>
                    <a:pt x="79" y="33"/>
                    <a:pt x="78" y="26"/>
                    <a:pt x="81" y="24"/>
                  </a:cubicBezTo>
                  <a:cubicBezTo>
                    <a:pt x="83" y="21"/>
                    <a:pt x="83" y="17"/>
                    <a:pt x="80" y="14"/>
                  </a:cubicBezTo>
                  <a:cubicBezTo>
                    <a:pt x="79" y="13"/>
                    <a:pt x="79" y="13"/>
                    <a:pt x="79" y="13"/>
                  </a:cubicBezTo>
                  <a:cubicBezTo>
                    <a:pt x="76" y="10"/>
                    <a:pt x="72" y="10"/>
                    <a:pt x="69" y="12"/>
                  </a:cubicBezTo>
                  <a:cubicBezTo>
                    <a:pt x="67" y="15"/>
                    <a:pt x="63" y="16"/>
                    <a:pt x="62" y="15"/>
                  </a:cubicBezTo>
                  <a:cubicBezTo>
                    <a:pt x="60" y="14"/>
                    <a:pt x="55" y="10"/>
                    <a:pt x="55" y="6"/>
                  </a:cubicBezTo>
                  <a:cubicBezTo>
                    <a:pt x="55" y="3"/>
                    <a:pt x="51" y="0"/>
                    <a:pt x="47" y="0"/>
                  </a:cubicBezTo>
                  <a:cubicBezTo>
                    <a:pt x="46" y="0"/>
                    <a:pt x="46" y="0"/>
                    <a:pt x="46" y="0"/>
                  </a:cubicBezTo>
                  <a:cubicBezTo>
                    <a:pt x="42" y="0"/>
                    <a:pt x="38" y="3"/>
                    <a:pt x="38" y="6"/>
                  </a:cubicBezTo>
                  <a:cubicBezTo>
                    <a:pt x="38" y="10"/>
                    <a:pt x="37" y="13"/>
                    <a:pt x="35" y="14"/>
                  </a:cubicBezTo>
                  <a:cubicBezTo>
                    <a:pt x="33" y="14"/>
                    <a:pt x="26" y="15"/>
                    <a:pt x="24" y="12"/>
                  </a:cubicBezTo>
                  <a:cubicBezTo>
                    <a:pt x="21" y="10"/>
                    <a:pt x="17" y="10"/>
                    <a:pt x="14" y="13"/>
                  </a:cubicBezTo>
                  <a:cubicBezTo>
                    <a:pt x="13" y="14"/>
                    <a:pt x="13" y="14"/>
                    <a:pt x="13" y="14"/>
                  </a:cubicBezTo>
                  <a:cubicBezTo>
                    <a:pt x="10" y="17"/>
                    <a:pt x="10" y="21"/>
                    <a:pt x="12" y="24"/>
                  </a:cubicBezTo>
                  <a:cubicBezTo>
                    <a:pt x="15" y="26"/>
                    <a:pt x="16" y="30"/>
                    <a:pt x="15" y="32"/>
                  </a:cubicBezTo>
                  <a:cubicBezTo>
                    <a:pt x="14" y="33"/>
                    <a:pt x="10" y="39"/>
                    <a:pt x="6" y="39"/>
                  </a:cubicBezTo>
                  <a:cubicBezTo>
                    <a:pt x="3" y="39"/>
                    <a:pt x="0" y="42"/>
                    <a:pt x="0" y="46"/>
                  </a:cubicBezTo>
                  <a:cubicBezTo>
                    <a:pt x="0" y="47"/>
                    <a:pt x="0" y="47"/>
                    <a:pt x="0" y="47"/>
                  </a:cubicBezTo>
                  <a:cubicBezTo>
                    <a:pt x="0" y="51"/>
                    <a:pt x="3" y="55"/>
                    <a:pt x="6" y="55"/>
                  </a:cubicBezTo>
                  <a:cubicBezTo>
                    <a:pt x="10" y="55"/>
                    <a:pt x="13" y="56"/>
                    <a:pt x="14" y="58"/>
                  </a:cubicBezTo>
                  <a:cubicBezTo>
                    <a:pt x="14" y="60"/>
                    <a:pt x="15" y="67"/>
                    <a:pt x="12" y="69"/>
                  </a:cubicBezTo>
                  <a:cubicBezTo>
                    <a:pt x="10" y="72"/>
                    <a:pt x="10" y="76"/>
                    <a:pt x="13" y="79"/>
                  </a:cubicBezTo>
                  <a:cubicBezTo>
                    <a:pt x="14" y="80"/>
                    <a:pt x="14" y="80"/>
                    <a:pt x="14" y="80"/>
                  </a:cubicBezTo>
                  <a:cubicBezTo>
                    <a:pt x="17" y="83"/>
                    <a:pt x="21" y="83"/>
                    <a:pt x="24" y="81"/>
                  </a:cubicBezTo>
                  <a:cubicBezTo>
                    <a:pt x="26" y="79"/>
                    <a:pt x="30" y="77"/>
                    <a:pt x="31" y="78"/>
                  </a:cubicBezTo>
                  <a:cubicBezTo>
                    <a:pt x="33" y="79"/>
                    <a:pt x="38" y="84"/>
                    <a:pt x="38" y="87"/>
                  </a:cubicBezTo>
                  <a:cubicBezTo>
                    <a:pt x="38" y="91"/>
                    <a:pt x="42" y="93"/>
                    <a:pt x="46" y="93"/>
                  </a:cubicBezTo>
                  <a:cubicBezTo>
                    <a:pt x="47" y="93"/>
                    <a:pt x="47" y="93"/>
                    <a:pt x="47" y="93"/>
                  </a:cubicBezTo>
                  <a:cubicBezTo>
                    <a:pt x="51" y="93"/>
                    <a:pt x="55" y="91"/>
                    <a:pt x="55" y="87"/>
                  </a:cubicBezTo>
                  <a:cubicBezTo>
                    <a:pt x="55" y="84"/>
                    <a:pt x="56" y="80"/>
                    <a:pt x="58" y="80"/>
                  </a:cubicBezTo>
                  <a:cubicBezTo>
                    <a:pt x="60" y="79"/>
                    <a:pt x="67" y="79"/>
                    <a:pt x="69" y="81"/>
                  </a:cubicBezTo>
                  <a:cubicBezTo>
                    <a:pt x="72" y="83"/>
                    <a:pt x="76" y="83"/>
                    <a:pt x="79" y="80"/>
                  </a:cubicBezTo>
                  <a:cubicBezTo>
                    <a:pt x="80" y="79"/>
                    <a:pt x="80" y="79"/>
                    <a:pt x="80" y="79"/>
                  </a:cubicBezTo>
                  <a:cubicBezTo>
                    <a:pt x="83" y="76"/>
                    <a:pt x="83" y="72"/>
                    <a:pt x="81" y="69"/>
                  </a:cubicBezTo>
                  <a:cubicBezTo>
                    <a:pt x="78" y="67"/>
                    <a:pt x="77" y="64"/>
                    <a:pt x="78" y="62"/>
                  </a:cubicBezTo>
                  <a:cubicBezTo>
                    <a:pt x="79" y="60"/>
                    <a:pt x="83" y="55"/>
                    <a:pt x="87" y="55"/>
                  </a:cubicBezTo>
                  <a:close/>
                  <a:moveTo>
                    <a:pt x="47" y="70"/>
                  </a:moveTo>
                  <a:cubicBezTo>
                    <a:pt x="34" y="70"/>
                    <a:pt x="23" y="60"/>
                    <a:pt x="23" y="47"/>
                  </a:cubicBezTo>
                  <a:cubicBezTo>
                    <a:pt x="23" y="34"/>
                    <a:pt x="34" y="23"/>
                    <a:pt x="47" y="23"/>
                  </a:cubicBezTo>
                  <a:cubicBezTo>
                    <a:pt x="59" y="23"/>
                    <a:pt x="70" y="34"/>
                    <a:pt x="70" y="47"/>
                  </a:cubicBezTo>
                  <a:cubicBezTo>
                    <a:pt x="70" y="60"/>
                    <a:pt x="59" y="70"/>
                    <a:pt x="47" y="7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8" name="Freeform 46">
              <a:extLst>
                <a:ext uri="{FF2B5EF4-FFF2-40B4-BE49-F238E27FC236}">
                  <a16:creationId xmlns:a16="http://schemas.microsoft.com/office/drawing/2014/main" xmlns="" id="{D50D772C-1E4A-4672-AA86-9889F364CB00}"/>
                </a:ext>
              </a:extLst>
            </p:cNvPr>
            <p:cNvSpPr>
              <a:spLocks noEditPoints="1"/>
            </p:cNvSpPr>
            <p:nvPr/>
          </p:nvSpPr>
          <p:spPr bwMode="auto">
            <a:xfrm>
              <a:off x="6938604" y="2422525"/>
              <a:ext cx="182563" cy="180975"/>
            </a:xfrm>
            <a:custGeom>
              <a:avLst/>
              <a:gdLst/>
              <a:ahLst/>
              <a:cxnLst>
                <a:cxn ang="0">
                  <a:pos x="68" y="42"/>
                </a:cxn>
                <a:cxn ang="0">
                  <a:pos x="73" y="36"/>
                </a:cxn>
                <a:cxn ang="0">
                  <a:pos x="68" y="30"/>
                </a:cxn>
                <a:cxn ang="0">
                  <a:pos x="62" y="27"/>
                </a:cxn>
                <a:cxn ang="0">
                  <a:pos x="63" y="18"/>
                </a:cxn>
                <a:cxn ang="0">
                  <a:pos x="62" y="10"/>
                </a:cxn>
                <a:cxn ang="0">
                  <a:pos x="54" y="9"/>
                </a:cxn>
                <a:cxn ang="0">
                  <a:pos x="48" y="12"/>
                </a:cxn>
                <a:cxn ang="0">
                  <a:pos x="43" y="5"/>
                </a:cxn>
                <a:cxn ang="0">
                  <a:pos x="37" y="0"/>
                </a:cxn>
                <a:cxn ang="0">
                  <a:pos x="30" y="5"/>
                </a:cxn>
                <a:cxn ang="0">
                  <a:pos x="27" y="11"/>
                </a:cxn>
                <a:cxn ang="0">
                  <a:pos x="19" y="9"/>
                </a:cxn>
                <a:cxn ang="0">
                  <a:pos x="11" y="10"/>
                </a:cxn>
                <a:cxn ang="0">
                  <a:pos x="10" y="18"/>
                </a:cxn>
                <a:cxn ang="0">
                  <a:pos x="12" y="24"/>
                </a:cxn>
                <a:cxn ang="0">
                  <a:pos x="5" y="30"/>
                </a:cxn>
                <a:cxn ang="0">
                  <a:pos x="0" y="36"/>
                </a:cxn>
                <a:cxn ang="0">
                  <a:pos x="5" y="42"/>
                </a:cxn>
                <a:cxn ang="0">
                  <a:pos x="11" y="45"/>
                </a:cxn>
                <a:cxn ang="0">
                  <a:pos x="10" y="54"/>
                </a:cxn>
                <a:cxn ang="0">
                  <a:pos x="11" y="62"/>
                </a:cxn>
                <a:cxn ang="0">
                  <a:pos x="19" y="63"/>
                </a:cxn>
                <a:cxn ang="0">
                  <a:pos x="25" y="61"/>
                </a:cxn>
                <a:cxn ang="0">
                  <a:pos x="30" y="68"/>
                </a:cxn>
                <a:cxn ang="0">
                  <a:pos x="37" y="72"/>
                </a:cxn>
                <a:cxn ang="0">
                  <a:pos x="43" y="68"/>
                </a:cxn>
                <a:cxn ang="0">
                  <a:pos x="46" y="62"/>
                </a:cxn>
                <a:cxn ang="0">
                  <a:pos x="54" y="63"/>
                </a:cxn>
                <a:cxn ang="0">
                  <a:pos x="62" y="62"/>
                </a:cxn>
                <a:cxn ang="0">
                  <a:pos x="63" y="54"/>
                </a:cxn>
                <a:cxn ang="0">
                  <a:pos x="61" y="48"/>
                </a:cxn>
                <a:cxn ang="0">
                  <a:pos x="68" y="42"/>
                </a:cxn>
                <a:cxn ang="0">
                  <a:pos x="37" y="54"/>
                </a:cxn>
                <a:cxn ang="0">
                  <a:pos x="18" y="36"/>
                </a:cxn>
                <a:cxn ang="0">
                  <a:pos x="37" y="18"/>
                </a:cxn>
                <a:cxn ang="0">
                  <a:pos x="55" y="36"/>
                </a:cxn>
                <a:cxn ang="0">
                  <a:pos x="37" y="54"/>
                </a:cxn>
              </a:cxnLst>
              <a:rect l="0" t="0" r="r" b="b"/>
              <a:pathLst>
                <a:path w="73" h="72">
                  <a:moveTo>
                    <a:pt x="68" y="42"/>
                  </a:moveTo>
                  <a:cubicBezTo>
                    <a:pt x="71" y="42"/>
                    <a:pt x="73" y="40"/>
                    <a:pt x="73" y="36"/>
                  </a:cubicBezTo>
                  <a:cubicBezTo>
                    <a:pt x="73" y="33"/>
                    <a:pt x="71" y="30"/>
                    <a:pt x="68" y="30"/>
                  </a:cubicBezTo>
                  <a:cubicBezTo>
                    <a:pt x="65" y="30"/>
                    <a:pt x="63" y="29"/>
                    <a:pt x="62" y="27"/>
                  </a:cubicBezTo>
                  <a:cubicBezTo>
                    <a:pt x="62" y="26"/>
                    <a:pt x="61" y="20"/>
                    <a:pt x="63" y="18"/>
                  </a:cubicBezTo>
                  <a:cubicBezTo>
                    <a:pt x="65" y="16"/>
                    <a:pt x="65" y="13"/>
                    <a:pt x="62" y="10"/>
                  </a:cubicBezTo>
                  <a:cubicBezTo>
                    <a:pt x="60" y="8"/>
                    <a:pt x="56" y="7"/>
                    <a:pt x="54" y="9"/>
                  </a:cubicBezTo>
                  <a:cubicBezTo>
                    <a:pt x="52" y="11"/>
                    <a:pt x="50" y="12"/>
                    <a:pt x="48" y="12"/>
                  </a:cubicBezTo>
                  <a:cubicBezTo>
                    <a:pt x="47" y="11"/>
                    <a:pt x="43" y="7"/>
                    <a:pt x="43" y="5"/>
                  </a:cubicBezTo>
                  <a:cubicBezTo>
                    <a:pt x="43" y="2"/>
                    <a:pt x="40" y="0"/>
                    <a:pt x="37" y="0"/>
                  </a:cubicBezTo>
                  <a:cubicBezTo>
                    <a:pt x="33" y="0"/>
                    <a:pt x="30" y="2"/>
                    <a:pt x="30" y="5"/>
                  </a:cubicBezTo>
                  <a:cubicBezTo>
                    <a:pt x="30" y="7"/>
                    <a:pt x="29" y="10"/>
                    <a:pt x="27" y="11"/>
                  </a:cubicBezTo>
                  <a:cubicBezTo>
                    <a:pt x="26" y="11"/>
                    <a:pt x="21" y="11"/>
                    <a:pt x="19" y="9"/>
                  </a:cubicBezTo>
                  <a:cubicBezTo>
                    <a:pt x="17" y="7"/>
                    <a:pt x="13" y="8"/>
                    <a:pt x="11" y="10"/>
                  </a:cubicBezTo>
                  <a:cubicBezTo>
                    <a:pt x="8" y="13"/>
                    <a:pt x="8" y="16"/>
                    <a:pt x="10" y="18"/>
                  </a:cubicBezTo>
                  <a:cubicBezTo>
                    <a:pt x="12" y="20"/>
                    <a:pt x="13" y="23"/>
                    <a:pt x="12" y="24"/>
                  </a:cubicBezTo>
                  <a:cubicBezTo>
                    <a:pt x="11" y="26"/>
                    <a:pt x="8" y="30"/>
                    <a:pt x="5" y="30"/>
                  </a:cubicBezTo>
                  <a:cubicBezTo>
                    <a:pt x="2" y="30"/>
                    <a:pt x="0" y="33"/>
                    <a:pt x="0" y="36"/>
                  </a:cubicBezTo>
                  <a:cubicBezTo>
                    <a:pt x="0" y="40"/>
                    <a:pt x="2" y="42"/>
                    <a:pt x="5" y="42"/>
                  </a:cubicBezTo>
                  <a:cubicBezTo>
                    <a:pt x="8" y="42"/>
                    <a:pt x="10" y="44"/>
                    <a:pt x="11" y="45"/>
                  </a:cubicBezTo>
                  <a:cubicBezTo>
                    <a:pt x="11" y="47"/>
                    <a:pt x="12" y="52"/>
                    <a:pt x="10" y="54"/>
                  </a:cubicBezTo>
                  <a:cubicBezTo>
                    <a:pt x="8" y="56"/>
                    <a:pt x="8" y="59"/>
                    <a:pt x="11" y="62"/>
                  </a:cubicBezTo>
                  <a:cubicBezTo>
                    <a:pt x="13" y="64"/>
                    <a:pt x="17" y="65"/>
                    <a:pt x="19" y="63"/>
                  </a:cubicBezTo>
                  <a:cubicBezTo>
                    <a:pt x="21" y="61"/>
                    <a:pt x="23" y="60"/>
                    <a:pt x="25" y="61"/>
                  </a:cubicBezTo>
                  <a:cubicBezTo>
                    <a:pt x="26" y="61"/>
                    <a:pt x="30" y="65"/>
                    <a:pt x="30" y="68"/>
                  </a:cubicBezTo>
                  <a:cubicBezTo>
                    <a:pt x="30" y="70"/>
                    <a:pt x="33" y="72"/>
                    <a:pt x="37" y="72"/>
                  </a:cubicBezTo>
                  <a:cubicBezTo>
                    <a:pt x="40" y="72"/>
                    <a:pt x="43" y="70"/>
                    <a:pt x="43" y="68"/>
                  </a:cubicBezTo>
                  <a:cubicBezTo>
                    <a:pt x="43" y="65"/>
                    <a:pt x="44" y="62"/>
                    <a:pt x="46" y="62"/>
                  </a:cubicBezTo>
                  <a:cubicBezTo>
                    <a:pt x="47" y="61"/>
                    <a:pt x="52" y="61"/>
                    <a:pt x="54" y="63"/>
                  </a:cubicBezTo>
                  <a:cubicBezTo>
                    <a:pt x="56" y="65"/>
                    <a:pt x="60" y="64"/>
                    <a:pt x="62" y="62"/>
                  </a:cubicBezTo>
                  <a:cubicBezTo>
                    <a:pt x="65" y="59"/>
                    <a:pt x="65" y="56"/>
                    <a:pt x="63" y="54"/>
                  </a:cubicBezTo>
                  <a:cubicBezTo>
                    <a:pt x="61" y="52"/>
                    <a:pt x="60" y="49"/>
                    <a:pt x="61" y="48"/>
                  </a:cubicBezTo>
                  <a:cubicBezTo>
                    <a:pt x="62" y="46"/>
                    <a:pt x="65" y="42"/>
                    <a:pt x="68" y="42"/>
                  </a:cubicBezTo>
                  <a:close/>
                  <a:moveTo>
                    <a:pt x="37" y="54"/>
                  </a:moveTo>
                  <a:cubicBezTo>
                    <a:pt x="26" y="54"/>
                    <a:pt x="18" y="46"/>
                    <a:pt x="18" y="36"/>
                  </a:cubicBezTo>
                  <a:cubicBezTo>
                    <a:pt x="18" y="26"/>
                    <a:pt x="26" y="18"/>
                    <a:pt x="37" y="18"/>
                  </a:cubicBezTo>
                  <a:cubicBezTo>
                    <a:pt x="47" y="18"/>
                    <a:pt x="55" y="26"/>
                    <a:pt x="55" y="36"/>
                  </a:cubicBezTo>
                  <a:cubicBezTo>
                    <a:pt x="55" y="46"/>
                    <a:pt x="47" y="54"/>
                    <a:pt x="37" y="54"/>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14648067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3"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研究现状</a:t>
            </a:r>
          </a:p>
        </p:txBody>
      </p:sp>
      <p:sp>
        <p:nvSpPr>
          <p:cNvPr id="4"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5"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6"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7"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8" name="直接连接符 7">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4" name="Group 1"/>
          <p:cNvGrpSpPr>
            <a:grpSpLocks noChangeAspect="1"/>
          </p:cNvGrpSpPr>
          <p:nvPr/>
        </p:nvGrpSpPr>
        <p:grpSpPr bwMode="auto">
          <a:xfrm>
            <a:off x="941287" y="1557049"/>
            <a:ext cx="7406434" cy="2774635"/>
            <a:chOff x="2845" y="12356"/>
            <a:chExt cx="6084" cy="2279"/>
          </a:xfrm>
        </p:grpSpPr>
        <p:sp>
          <p:nvSpPr>
            <p:cNvPr id="16" name="Rectangle 15"/>
            <p:cNvSpPr>
              <a:spLocks noChangeArrowheads="1"/>
            </p:cNvSpPr>
            <p:nvPr/>
          </p:nvSpPr>
          <p:spPr bwMode="auto">
            <a:xfrm>
              <a:off x="2845" y="12356"/>
              <a:ext cx="1283" cy="46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主节点</a:t>
              </a:r>
              <a:endParaRPr kumimoji="0" lang="zh-CN" altLang="zh-CN" sz="1400" b="0" i="0" u="none" strike="noStrike" cap="none" normalizeH="0" baseline="0" smtClean="0">
                <a:ln>
                  <a:noFill/>
                </a:ln>
                <a:solidFill>
                  <a:schemeClr val="tx1"/>
                </a:solidFill>
                <a:effectLst/>
                <a:latin typeface="Arial" panose="020B0604020202020204" pitchFamily="34" charset="0"/>
              </a:endParaRPr>
            </a:p>
          </p:txBody>
        </p:sp>
        <p:sp>
          <p:nvSpPr>
            <p:cNvPr id="17" name="Rectangle 14"/>
            <p:cNvSpPr>
              <a:spLocks noChangeArrowheads="1"/>
            </p:cNvSpPr>
            <p:nvPr/>
          </p:nvSpPr>
          <p:spPr bwMode="auto">
            <a:xfrm>
              <a:off x="5233" y="12356"/>
              <a:ext cx="1283" cy="46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伪造从节点</a:t>
              </a:r>
              <a:endParaRPr kumimoji="0" lang="zh-CN" altLang="zh-CN" sz="1400" b="0" i="0" u="none" strike="noStrike" cap="none" normalizeH="0" baseline="0" smtClean="0">
                <a:ln>
                  <a:noFill/>
                </a:ln>
                <a:solidFill>
                  <a:schemeClr val="tx1"/>
                </a:solidFill>
                <a:effectLst/>
                <a:latin typeface="Arial" panose="020B0604020202020204" pitchFamily="34" charset="0"/>
              </a:endParaRPr>
            </a:p>
          </p:txBody>
        </p:sp>
        <p:sp>
          <p:nvSpPr>
            <p:cNvPr id="18" name="Rectangle 13"/>
            <p:cNvSpPr>
              <a:spLocks noChangeArrowheads="1"/>
            </p:cNvSpPr>
            <p:nvPr/>
          </p:nvSpPr>
          <p:spPr bwMode="auto">
            <a:xfrm>
              <a:off x="7646" y="12356"/>
              <a:ext cx="1283" cy="467"/>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从节点</a:t>
              </a:r>
              <a:endParaRPr kumimoji="0" lang="zh-CN" altLang="zh-CN" sz="1400" b="0" i="0" u="none" strike="noStrike" cap="none" normalizeH="0" baseline="0" smtClean="0">
                <a:ln>
                  <a:noFill/>
                </a:ln>
                <a:solidFill>
                  <a:schemeClr val="tx1"/>
                </a:solidFill>
                <a:effectLst/>
                <a:latin typeface="Arial" panose="020B0604020202020204" pitchFamily="34" charset="0"/>
              </a:endParaRPr>
            </a:p>
          </p:txBody>
        </p:sp>
        <p:sp>
          <p:nvSpPr>
            <p:cNvPr id="19" name="AutoShape 12"/>
            <p:cNvSpPr>
              <a:spLocks noChangeShapeType="1"/>
            </p:cNvSpPr>
            <p:nvPr/>
          </p:nvSpPr>
          <p:spPr bwMode="auto">
            <a:xfrm>
              <a:off x="3487" y="12823"/>
              <a:ext cx="1" cy="1812"/>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0" name="AutoShape 11"/>
            <p:cNvSpPr>
              <a:spLocks noChangeShapeType="1"/>
            </p:cNvSpPr>
            <p:nvPr/>
          </p:nvSpPr>
          <p:spPr bwMode="auto">
            <a:xfrm>
              <a:off x="5887" y="12821"/>
              <a:ext cx="1" cy="1813"/>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1" name="AutoShape 10"/>
            <p:cNvSpPr>
              <a:spLocks noChangeShapeType="1"/>
            </p:cNvSpPr>
            <p:nvPr/>
          </p:nvSpPr>
          <p:spPr bwMode="auto">
            <a:xfrm>
              <a:off x="8285" y="12821"/>
              <a:ext cx="1" cy="1813"/>
            </a:xfrm>
            <a:prstGeom prst="straightConnector1">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2" name="AutoShape 9"/>
            <p:cNvSpPr>
              <a:spLocks noChangeShapeType="1"/>
            </p:cNvSpPr>
            <p:nvPr/>
          </p:nvSpPr>
          <p:spPr bwMode="auto">
            <a:xfrm>
              <a:off x="3487" y="13047"/>
              <a:ext cx="2400" cy="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3" name="AutoShape 8"/>
            <p:cNvSpPr>
              <a:spLocks noChangeShapeType="1"/>
            </p:cNvSpPr>
            <p:nvPr/>
          </p:nvSpPr>
          <p:spPr bwMode="auto">
            <a:xfrm>
              <a:off x="5887" y="13280"/>
              <a:ext cx="2399" cy="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4" name="AutoShape 7"/>
            <p:cNvSpPr>
              <a:spLocks noChangeShapeType="1"/>
            </p:cNvSpPr>
            <p:nvPr/>
          </p:nvSpPr>
          <p:spPr bwMode="auto">
            <a:xfrm flipH="1">
              <a:off x="5887" y="13815"/>
              <a:ext cx="2398" cy="1"/>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25" name="AutoShape 6"/>
            <p:cNvSpPr>
              <a:spLocks noChangeShapeType="1"/>
            </p:cNvSpPr>
            <p:nvPr/>
          </p:nvSpPr>
          <p:spPr bwMode="auto">
            <a:xfrm flipH="1">
              <a:off x="3487" y="14069"/>
              <a:ext cx="2400" cy="0"/>
            </a:xfrm>
            <a:prstGeom prst="straightConnector1">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sz="1400"/>
            </a:p>
          </p:txBody>
        </p:sp>
        <p:sp>
          <p:nvSpPr>
            <p:cNvPr id="40" name="Rectangle 5"/>
            <p:cNvSpPr>
              <a:spLocks noChangeArrowheads="1"/>
            </p:cNvSpPr>
            <p:nvPr/>
          </p:nvSpPr>
          <p:spPr bwMode="auto">
            <a:xfrm>
              <a:off x="6625" y="12921"/>
              <a:ext cx="1632" cy="418"/>
            </a:xfrm>
            <a:prstGeom prst="rect">
              <a:avLst/>
            </a:prstGeom>
            <a:noFill/>
            <a:ln w="31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伪造的主帧</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sp>
          <p:nvSpPr>
            <p:cNvPr id="41" name="Text Box 4"/>
            <p:cNvSpPr txBox="1">
              <a:spLocks noChangeArrowheads="1"/>
            </p:cNvSpPr>
            <p:nvPr/>
          </p:nvSpPr>
          <p:spPr bwMode="auto">
            <a:xfrm>
              <a:off x="4347" y="12626"/>
              <a:ext cx="797" cy="5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主帧</a:t>
              </a:r>
              <a:endParaRPr kumimoji="0" lang="zh-CN" altLang="zh-CN" sz="1400" b="0" i="0" u="none" strike="noStrike" cap="none" normalizeH="0" baseline="0" smtClean="0">
                <a:ln>
                  <a:noFill/>
                </a:ln>
                <a:solidFill>
                  <a:schemeClr val="tx1"/>
                </a:solidFill>
                <a:effectLst/>
                <a:latin typeface="Arial" panose="020B0604020202020204" pitchFamily="34" charset="0"/>
              </a:endParaRPr>
            </a:p>
          </p:txBody>
        </p:sp>
        <p:sp>
          <p:nvSpPr>
            <p:cNvPr id="42" name="Rectangle 3"/>
            <p:cNvSpPr>
              <a:spLocks noChangeArrowheads="1"/>
            </p:cNvSpPr>
            <p:nvPr/>
          </p:nvSpPr>
          <p:spPr bwMode="auto">
            <a:xfrm>
              <a:off x="6813" y="13483"/>
              <a:ext cx="883" cy="408"/>
            </a:xfrm>
            <a:prstGeom prst="rect">
              <a:avLst/>
            </a:prstGeom>
            <a:noFill/>
            <a:ln w="31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从帧</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sp>
          <p:nvSpPr>
            <p:cNvPr id="43" name="Rectangle 2"/>
            <p:cNvSpPr>
              <a:spLocks noChangeArrowheads="1"/>
            </p:cNvSpPr>
            <p:nvPr/>
          </p:nvSpPr>
          <p:spPr bwMode="auto">
            <a:xfrm>
              <a:off x="4180" y="13628"/>
              <a:ext cx="964" cy="418"/>
            </a:xfrm>
            <a:prstGeom prst="rect">
              <a:avLst/>
            </a:prstGeom>
            <a:noFill/>
            <a:ln w="317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伪造的从帧</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grpSp>
      <p:sp>
        <p:nvSpPr>
          <p:cNvPr id="31" name="矩形 30"/>
          <p:cNvSpPr/>
          <p:nvPr/>
        </p:nvSpPr>
        <p:spPr>
          <a:xfrm>
            <a:off x="533100" y="4961364"/>
            <a:ext cx="8382597" cy="461665"/>
          </a:xfrm>
          <a:prstGeom prst="rect">
            <a:avLst/>
          </a:prstGeom>
        </p:spPr>
        <p:txBody>
          <a:bodyPr wrap="square">
            <a:spAutoFit/>
          </a:bodyPr>
          <a:lstStyle/>
          <a:p>
            <a:pPr algn="ctr"/>
            <a:r>
              <a:rPr lang="en-US" altLang="zh-CN" sz="2400" b="1" dirty="0" smtClean="0">
                <a:solidFill>
                  <a:srgbClr val="743481"/>
                </a:solidFill>
                <a:latin typeface="Times New Roman" panose="02020603050405020304" pitchFamily="18" charset="0"/>
                <a:ea typeface="宋体" panose="02010600030101010101" pitchFamily="2" charset="-122"/>
              </a:rPr>
              <a:t>WTB</a:t>
            </a:r>
            <a:r>
              <a:rPr lang="zh-CN" altLang="en-US" sz="2400" b="1" dirty="0" smtClean="0">
                <a:solidFill>
                  <a:srgbClr val="743481"/>
                </a:solidFill>
                <a:latin typeface="Times New Roman" panose="02020603050405020304" pitchFamily="18" charset="0"/>
                <a:ea typeface="宋体" panose="02010600030101010101" pitchFamily="2" charset="-122"/>
              </a:rPr>
              <a:t>网络</a:t>
            </a:r>
            <a:r>
              <a:rPr lang="zh-CN" altLang="zh-CN" sz="2400" b="1" dirty="0" smtClean="0">
                <a:solidFill>
                  <a:srgbClr val="743481"/>
                </a:solidFill>
                <a:latin typeface="Times New Roman" panose="02020603050405020304" pitchFamily="18" charset="0"/>
                <a:ea typeface="宋体" panose="02010600030101010101" pitchFamily="2" charset="-122"/>
                <a:cs typeface="Times New Roman" panose="02020603050405020304" pitchFamily="18" charset="0"/>
              </a:rPr>
              <a:t>中间人攻击</a:t>
            </a:r>
            <a:endParaRPr lang="zh-CN" altLang="en-US" sz="2000" dirty="0"/>
          </a:p>
        </p:txBody>
      </p:sp>
      <p:sp>
        <p:nvSpPr>
          <p:cNvPr id="15" name="矩形 14"/>
          <p:cNvSpPr/>
          <p:nvPr/>
        </p:nvSpPr>
        <p:spPr>
          <a:xfrm>
            <a:off x="661547" y="6140125"/>
            <a:ext cx="8125705" cy="369332"/>
          </a:xfrm>
          <a:prstGeom prst="rect">
            <a:avLst/>
          </a:prstGeom>
        </p:spPr>
        <p:txBody>
          <a:bodyPr wrap="square">
            <a:spAutoFit/>
          </a:bodyPr>
          <a:lstStyle/>
          <a:p>
            <a:pPr defTabSz="0" eaLnBrk="0" fontAlgn="base" hangingPunct="0">
              <a:spcBef>
                <a:spcPct val="30000"/>
              </a:spcBef>
              <a:spcAft>
                <a:spcPct val="0"/>
              </a:spcAft>
            </a:pPr>
            <a:r>
              <a:rPr lang="zh-CN" altLang="zh-CN" spc="-100" dirty="0">
                <a:solidFill>
                  <a:schemeClr val="bg1">
                    <a:lumMod val="50000"/>
                  </a:schemeClr>
                </a:solidFill>
                <a:latin typeface="Times New Roman" panose="02020603050405020304" pitchFamily="18" charset="0"/>
                <a:cs typeface="Times New Roman" panose="02020603050405020304" pitchFamily="18" charset="0"/>
              </a:rPr>
              <a:t>万海</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 </a:t>
            </a:r>
            <a:r>
              <a:rPr lang="zh-CN" altLang="zh-CN" spc="-100" dirty="0">
                <a:solidFill>
                  <a:schemeClr val="bg1">
                    <a:lumMod val="50000"/>
                  </a:schemeClr>
                </a:solidFill>
                <a:latin typeface="Times New Roman" panose="02020603050405020304" pitchFamily="18" charset="0"/>
                <a:cs typeface="Times New Roman" panose="02020603050405020304" pitchFamily="18" charset="0"/>
              </a:rPr>
              <a:t>孙雷</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 </a:t>
            </a:r>
            <a:r>
              <a:rPr lang="zh-CN" altLang="zh-CN" spc="-100" dirty="0">
                <a:solidFill>
                  <a:schemeClr val="bg1">
                    <a:lumMod val="50000"/>
                  </a:schemeClr>
                </a:solidFill>
                <a:latin typeface="Times New Roman" panose="02020603050405020304" pitchFamily="18" charset="0"/>
                <a:cs typeface="Times New Roman" panose="02020603050405020304" pitchFamily="18" charset="0"/>
              </a:rPr>
              <a:t>赵曦滨</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 </a:t>
            </a:r>
            <a:r>
              <a:rPr lang="zh-CN" altLang="zh-CN" spc="-100" dirty="0">
                <a:solidFill>
                  <a:schemeClr val="bg1">
                    <a:lumMod val="50000"/>
                  </a:schemeClr>
                </a:solidFill>
                <a:latin typeface="Times New Roman" panose="02020603050405020304" pitchFamily="18" charset="0"/>
                <a:cs typeface="Times New Roman" panose="02020603050405020304" pitchFamily="18" charset="0"/>
              </a:rPr>
              <a:t>等</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 </a:t>
            </a:r>
            <a:r>
              <a:rPr lang="zh-CN" altLang="zh-CN" spc="-100" dirty="0">
                <a:solidFill>
                  <a:schemeClr val="bg1">
                    <a:lumMod val="50000"/>
                  </a:schemeClr>
                </a:solidFill>
                <a:latin typeface="Times New Roman" panose="02020603050405020304" pitchFamily="18" charset="0"/>
                <a:cs typeface="Times New Roman" panose="02020603050405020304" pitchFamily="18" charset="0"/>
              </a:rPr>
              <a:t>列车通信网络ＷＴＢ链路层攻击方法研究</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[J]. </a:t>
            </a:r>
            <a:r>
              <a:rPr lang="zh-CN" altLang="zh-CN" spc="-100" dirty="0" smtClean="0">
                <a:solidFill>
                  <a:schemeClr val="bg1">
                    <a:lumMod val="50000"/>
                  </a:schemeClr>
                </a:solidFill>
                <a:latin typeface="Times New Roman" panose="02020603050405020304" pitchFamily="18" charset="0"/>
                <a:cs typeface="Times New Roman" panose="02020603050405020304" pitchFamily="18" charset="0"/>
              </a:rPr>
              <a:t>清华大学学报</a:t>
            </a:r>
            <a:r>
              <a:rPr lang="en-US" altLang="zh-CN" spc="-100" dirty="0">
                <a:solidFill>
                  <a:schemeClr val="bg1">
                    <a:lumMod val="50000"/>
                  </a:schemeClr>
                </a:solidFill>
                <a:latin typeface="Times New Roman" panose="02020603050405020304" pitchFamily="18" charset="0"/>
                <a:cs typeface="Times New Roman" panose="02020603050405020304" pitchFamily="18" charset="0"/>
              </a:rPr>
              <a:t>.</a:t>
            </a:r>
            <a:endParaRPr lang="zh-CN" altLang="en-US" spc="-1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7882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42557389"/>
              </p:ext>
            </p:extLst>
          </p:nvPr>
        </p:nvGraphicFramePr>
        <p:xfrm>
          <a:off x="323528" y="1196752"/>
          <a:ext cx="8568953" cy="4896544"/>
        </p:xfrm>
        <a:graphic>
          <a:graphicData uri="http://schemas.openxmlformats.org/drawingml/2006/table">
            <a:tbl>
              <a:tblPr firstRow="1" bandRow="1">
                <a:effectLst/>
                <a:tableStyleId>{5C22544A-7EE6-4342-B048-85BDC9FD1C3A}</a:tableStyleId>
              </a:tblPr>
              <a:tblGrid>
                <a:gridCol w="2038752">
                  <a:extLst>
                    <a:ext uri="{9D8B030D-6E8A-4147-A177-3AD203B41FA5}">
                      <a16:colId xmlns:a16="http://schemas.microsoft.com/office/drawing/2014/main" xmlns="" val="2356384336"/>
                    </a:ext>
                  </a:extLst>
                </a:gridCol>
                <a:gridCol w="4153936">
                  <a:extLst>
                    <a:ext uri="{9D8B030D-6E8A-4147-A177-3AD203B41FA5}">
                      <a16:colId xmlns:a16="http://schemas.microsoft.com/office/drawing/2014/main" xmlns="" val="3232993709"/>
                    </a:ext>
                  </a:extLst>
                </a:gridCol>
                <a:gridCol w="2376265">
                  <a:extLst>
                    <a:ext uri="{9D8B030D-6E8A-4147-A177-3AD203B41FA5}">
                      <a16:colId xmlns:a16="http://schemas.microsoft.com/office/drawing/2014/main" xmlns="" val="831845970"/>
                    </a:ext>
                  </a:extLst>
                </a:gridCol>
              </a:tblGrid>
              <a:tr h="612068">
                <a:tc>
                  <a:txBody>
                    <a:bodyPr/>
                    <a:lstStyle/>
                    <a:p>
                      <a:pPr algn="ctr"/>
                      <a:r>
                        <a:rPr lang="zh-CN" altLang="en-US" dirty="0" smtClean="0">
                          <a:solidFill>
                            <a:srgbClr val="743481"/>
                          </a:solidFill>
                          <a:latin typeface="微软雅黑" panose="020B0503020204020204" pitchFamily="34" charset="-122"/>
                          <a:ea typeface="微软雅黑" panose="020B0503020204020204" pitchFamily="34" charset="-122"/>
                        </a:rPr>
                        <a:t>研究方向</a:t>
                      </a:r>
                      <a:endParaRPr lang="zh-CN" altLang="en-US" dirty="0">
                        <a:solidFill>
                          <a:srgbClr val="74348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rgbClr val="743481"/>
                          </a:solidFill>
                          <a:latin typeface="微软雅黑" panose="020B0503020204020204" pitchFamily="34" charset="-122"/>
                          <a:ea typeface="微软雅黑" panose="020B0503020204020204" pitchFamily="34" charset="-122"/>
                        </a:rPr>
                        <a:t>研究现状</a:t>
                      </a:r>
                      <a:endParaRPr lang="zh-CN" altLang="en-US" dirty="0">
                        <a:solidFill>
                          <a:srgbClr val="74348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rgbClr val="743481"/>
                          </a:solidFill>
                          <a:latin typeface="微软雅黑" panose="020B0503020204020204" pitchFamily="34" charset="-122"/>
                          <a:ea typeface="微软雅黑" panose="020B0503020204020204" pitchFamily="34" charset="-122"/>
                        </a:rPr>
                        <a:t>总结</a:t>
                      </a:r>
                      <a:endParaRPr lang="zh-CN" altLang="en-US" dirty="0">
                        <a:solidFill>
                          <a:srgbClr val="74348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060623444"/>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协议安全</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800" b="1" dirty="0" smtClean="0">
                          <a:solidFill>
                            <a:schemeClr val="tx1"/>
                          </a:solidFill>
                          <a:latin typeface="Times New Roman" panose="02020603050405020304" pitchFamily="18" charset="0"/>
                          <a:ea typeface="宋体" panose="02010600030101010101" pitchFamily="2" charset="-122"/>
                        </a:rPr>
                        <a:t>Modbus</a:t>
                      </a:r>
                      <a:r>
                        <a:rPr lang="zh-CN" altLang="en-US" sz="1800" b="1" dirty="0" smtClean="0">
                          <a:solidFill>
                            <a:schemeClr val="tx1"/>
                          </a:solidFill>
                          <a:latin typeface="Times New Roman" panose="02020603050405020304" pitchFamily="18" charset="0"/>
                          <a:ea typeface="宋体" panose="02010600030101010101" pitchFamily="2" charset="-122"/>
                        </a:rPr>
                        <a:t>、</a:t>
                      </a:r>
                      <a:r>
                        <a:rPr lang="en-US" altLang="zh-CN" sz="1800" b="1" dirty="0" smtClean="0">
                          <a:solidFill>
                            <a:schemeClr val="tx1"/>
                          </a:solidFill>
                          <a:latin typeface="Times New Roman" panose="02020603050405020304" pitchFamily="18" charset="0"/>
                          <a:ea typeface="宋体" panose="02010600030101010101" pitchFamily="2" charset="-122"/>
                        </a:rPr>
                        <a:t>DNP3</a:t>
                      </a:r>
                      <a:r>
                        <a:rPr lang="zh-CN" altLang="en-US" sz="1800" b="1" dirty="0" smtClean="0">
                          <a:solidFill>
                            <a:schemeClr val="tx1"/>
                          </a:solidFill>
                          <a:latin typeface="Times New Roman" panose="02020603050405020304" pitchFamily="18" charset="0"/>
                          <a:ea typeface="宋体" panose="02010600030101010101" pitchFamily="2" charset="-122"/>
                        </a:rPr>
                        <a:t>、</a:t>
                      </a:r>
                      <a:r>
                        <a:rPr lang="en-US" altLang="zh-CN" sz="1800" b="1" dirty="0" smtClean="0">
                          <a:solidFill>
                            <a:schemeClr val="tx1"/>
                          </a:solidFill>
                          <a:latin typeface="Times New Roman" panose="02020603050405020304" pitchFamily="18" charset="0"/>
                          <a:ea typeface="宋体" panose="02010600030101010101" pitchFamily="2" charset="-122"/>
                        </a:rPr>
                        <a:t>CAN</a:t>
                      </a:r>
                      <a:r>
                        <a:rPr lang="zh-CN" altLang="en-US" sz="1800" b="1" dirty="0" smtClean="0">
                          <a:solidFill>
                            <a:schemeClr val="tx1"/>
                          </a:solidFill>
                          <a:latin typeface="Times New Roman" panose="02020603050405020304" pitchFamily="18" charset="0"/>
                          <a:ea typeface="宋体" panose="02010600030101010101" pitchFamily="2" charset="-122"/>
                        </a:rPr>
                        <a:t>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N</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37613314"/>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安全产品</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工业防火墙、工业漏洞扫描器等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latin typeface="微软雅黑" panose="020B0503020204020204" pitchFamily="34" charset="-122"/>
                          <a:ea typeface="微软雅黑" panose="020B0503020204020204" pitchFamily="34" charset="-122"/>
                        </a:rPr>
                        <a:t>N</a:t>
                      </a:r>
                      <a:endParaRPr lang="zh-CN" altLang="en-US"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49155584"/>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机器学习</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SVM</a:t>
                      </a:r>
                      <a:r>
                        <a:rPr lang="zh-CN" altLang="en-US" dirty="0" smtClean="0">
                          <a:solidFill>
                            <a:schemeClr val="tx1"/>
                          </a:solidFill>
                          <a:latin typeface="微软雅黑" panose="020B0503020204020204" pitchFamily="34" charset="-122"/>
                          <a:ea typeface="微软雅黑" panose="020B0503020204020204" pitchFamily="34" charset="-122"/>
                        </a:rPr>
                        <a:t>、</a:t>
                      </a:r>
                      <a:r>
                        <a:rPr lang="en-US" altLang="zh-CN" dirty="0" smtClean="0">
                          <a:solidFill>
                            <a:schemeClr val="tx1"/>
                          </a:solidFill>
                          <a:latin typeface="微软雅黑" panose="020B0503020204020204" pitchFamily="34" charset="-122"/>
                          <a:ea typeface="微软雅黑" panose="020B0503020204020204" pitchFamily="34" charset="-122"/>
                        </a:rPr>
                        <a:t>KNN</a:t>
                      </a:r>
                      <a:r>
                        <a:rPr lang="zh-CN" altLang="en-US" sz="1800" kern="1200" dirty="0" smtClean="0">
                          <a:solidFill>
                            <a:schemeClr val="dk1"/>
                          </a:solidFill>
                          <a:effectLst/>
                          <a:latin typeface="微软雅黑" panose="020B0503020204020204" pitchFamily="34" charset="-122"/>
                          <a:ea typeface="微软雅黑" panose="020B0503020204020204" pitchFamily="34" charset="-122"/>
                          <a:cs typeface="+mn-cs"/>
                        </a:rPr>
                        <a:t>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N</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4690217"/>
                  </a:ext>
                </a:extLst>
              </a:tr>
              <a:tr h="6120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latin typeface="微软雅黑" panose="020B0503020204020204" pitchFamily="34" charset="-122"/>
                          <a:ea typeface="微软雅黑" panose="020B0503020204020204" pitchFamily="34" charset="-122"/>
                        </a:rPr>
                        <a:t>列车通信网络</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故障监控、一致性检测、可靠性等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smtClean="0">
                          <a:solidFill>
                            <a:schemeClr val="tx1"/>
                          </a:solidFill>
                          <a:latin typeface="微软雅黑" panose="020B0503020204020204" pitchFamily="34" charset="-122"/>
                          <a:ea typeface="微软雅黑" panose="020B0503020204020204" pitchFamily="34" charset="-122"/>
                        </a:rPr>
                        <a:t>Safety</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9515905"/>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安全监控</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主机资源、性能、协议、网络状况等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领域不同</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99184832"/>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互联网安全</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验证码、</a:t>
                      </a:r>
                      <a:r>
                        <a:rPr lang="en-US" altLang="zh-CN" dirty="0" smtClean="0">
                          <a:solidFill>
                            <a:schemeClr val="tx1"/>
                          </a:solidFill>
                          <a:latin typeface="微软雅黑" panose="020B0503020204020204" pitchFamily="34" charset="-122"/>
                          <a:ea typeface="微软雅黑" panose="020B0503020204020204" pitchFamily="34" charset="-122"/>
                        </a:rPr>
                        <a:t>WAF</a:t>
                      </a:r>
                      <a:r>
                        <a:rPr lang="zh-CN" altLang="en-US" dirty="0" smtClean="0">
                          <a:solidFill>
                            <a:schemeClr val="tx1"/>
                          </a:solidFill>
                          <a:latin typeface="微软雅黑" panose="020B0503020204020204" pitchFamily="34" charset="-122"/>
                          <a:ea typeface="微软雅黑" panose="020B0503020204020204" pitchFamily="34" charset="-122"/>
                        </a:rPr>
                        <a:t>、规则、频率等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可被攻破</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11840568"/>
                  </a:ext>
                </a:extLst>
              </a:tr>
              <a:tr h="612068">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攻击方式</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中间人攻击、</a:t>
                      </a:r>
                      <a:r>
                        <a:rPr lang="en-US" altLang="zh-CN" dirty="0" smtClean="0">
                          <a:solidFill>
                            <a:schemeClr val="tx1"/>
                          </a:solidFill>
                          <a:latin typeface="微软雅黑" panose="020B0503020204020204" pitchFamily="34" charset="-122"/>
                          <a:ea typeface="微软雅黑" panose="020B0503020204020204" pitchFamily="34" charset="-122"/>
                        </a:rPr>
                        <a:t>DDOS</a:t>
                      </a:r>
                      <a:r>
                        <a:rPr lang="zh-CN" altLang="en-US" dirty="0" smtClean="0">
                          <a:solidFill>
                            <a:schemeClr val="tx1"/>
                          </a:solidFill>
                          <a:latin typeface="微软雅黑" panose="020B0503020204020204" pitchFamily="34" charset="-122"/>
                          <a:ea typeface="微软雅黑" panose="020B0503020204020204" pitchFamily="34" charset="-122"/>
                        </a:rPr>
                        <a:t>、远程命令执行等</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smtClean="0">
                          <a:solidFill>
                            <a:schemeClr val="tx1"/>
                          </a:solidFill>
                          <a:latin typeface="微软雅黑" panose="020B0503020204020204" pitchFamily="34" charset="-122"/>
                          <a:ea typeface="微软雅黑" panose="020B0503020204020204" pitchFamily="34" charset="-122"/>
                        </a:rPr>
                        <a:t>通用</a:t>
                      </a:r>
                      <a:endParaRPr lang="zh-CN" altLang="en-US"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1688622"/>
                  </a:ext>
                </a:extLst>
              </a:tr>
            </a:tbl>
          </a:graphicData>
        </a:graphic>
      </p:graphicFrame>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lumMod val="65000"/>
                  </a:schemeClr>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454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29"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30"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研究内容</a:t>
            </a:r>
          </a:p>
        </p:txBody>
      </p:sp>
      <p:sp>
        <p:nvSpPr>
          <p:cNvPr id="31"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2"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33"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34" name="直接连接符 33">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8197" y="908720"/>
            <a:ext cx="9065169" cy="4176464"/>
            <a:chOff x="627238" y="1412776"/>
            <a:chExt cx="8034531" cy="3528392"/>
          </a:xfrm>
        </p:grpSpPr>
        <p:grpSp>
          <p:nvGrpSpPr>
            <p:cNvPr id="4" name="Group 3"/>
            <p:cNvGrpSpPr>
              <a:grpSpLocks noChangeAspect="1"/>
            </p:cNvGrpSpPr>
            <p:nvPr/>
          </p:nvGrpSpPr>
          <p:grpSpPr bwMode="auto">
            <a:xfrm>
              <a:off x="627238" y="1412776"/>
              <a:ext cx="8034531" cy="3528392"/>
              <a:chOff x="1701" y="7785"/>
              <a:chExt cx="8504" cy="3734"/>
            </a:xfrm>
          </p:grpSpPr>
          <p:sp>
            <p:nvSpPr>
              <p:cNvPr id="5" name="AutoShape 25"/>
              <p:cNvSpPr>
                <a:spLocks noChangeAspect="1" noChangeArrowheads="1" noTextEdit="1"/>
              </p:cNvSpPr>
              <p:nvPr/>
            </p:nvSpPr>
            <p:spPr bwMode="auto">
              <a:xfrm>
                <a:off x="1701" y="7785"/>
                <a:ext cx="8504" cy="37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7" name="Rectangle 23"/>
              <p:cNvSpPr>
                <a:spLocks noChangeArrowheads="1"/>
              </p:cNvSpPr>
              <p:nvPr/>
            </p:nvSpPr>
            <p:spPr bwMode="auto">
              <a:xfrm>
                <a:off x="2354" y="10672"/>
                <a:ext cx="7371" cy="470"/>
              </a:xfrm>
              <a:prstGeom prst="rect">
                <a:avLst/>
              </a:prstGeom>
              <a:solidFill>
                <a:srgbClr val="743481"/>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轨道交通</a:t>
                </a:r>
                <a:r>
                  <a:rPr kumimoji="0" lang="en-US" altLang="zh-CN"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实时以太网</a:t>
                </a:r>
                <a:r>
                  <a:rPr kumimoji="0" lang="en-US" altLang="zh-CN"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法规政策</a:t>
                </a:r>
                <a:r>
                  <a:rPr kumimoji="0" lang="en-US" altLang="zh-CN"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kumimoji="0" lang="en-US" altLang="zh-CN"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8" name="Rectangle 22"/>
              <p:cNvSpPr>
                <a:spLocks noChangeArrowheads="1"/>
              </p:cNvSpPr>
              <p:nvPr/>
            </p:nvSpPr>
            <p:spPr bwMode="auto">
              <a:xfrm>
                <a:off x="2646" y="8939"/>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应用层</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9" name="Text Box 21"/>
              <p:cNvSpPr txBox="1">
                <a:spLocks noChangeArrowheads="1"/>
              </p:cNvSpPr>
              <p:nvPr/>
            </p:nvSpPr>
            <p:spPr bwMode="auto">
              <a:xfrm>
                <a:off x="2646" y="8127"/>
                <a:ext cx="125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安全问题</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0" name="Rectangle 20"/>
              <p:cNvSpPr>
                <a:spLocks noChangeArrowheads="1"/>
              </p:cNvSpPr>
              <p:nvPr/>
            </p:nvSpPr>
            <p:spPr bwMode="auto">
              <a:xfrm>
                <a:off x="2646" y="9838"/>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网络层</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Rectangle 19"/>
              <p:cNvSpPr>
                <a:spLocks noChangeArrowheads="1"/>
              </p:cNvSpPr>
              <p:nvPr/>
            </p:nvSpPr>
            <p:spPr bwMode="auto">
              <a:xfrm>
                <a:off x="4468" y="8939"/>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缺防护</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2" name="Text Box 18"/>
              <p:cNvSpPr txBox="1">
                <a:spLocks noChangeArrowheads="1"/>
              </p:cNvSpPr>
              <p:nvPr/>
            </p:nvSpPr>
            <p:spPr bwMode="auto">
              <a:xfrm>
                <a:off x="4468" y="8127"/>
                <a:ext cx="125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安全需求</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4468" y="9838"/>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缺防护</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4" name="Rectangle 16"/>
              <p:cNvSpPr>
                <a:spLocks noChangeArrowheads="1"/>
              </p:cNvSpPr>
              <p:nvPr/>
            </p:nvSpPr>
            <p:spPr bwMode="auto">
              <a:xfrm>
                <a:off x="6319" y="8939"/>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动态安全</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5" name="Text Box 15"/>
              <p:cNvSpPr txBox="1">
                <a:spLocks noChangeArrowheads="1"/>
              </p:cNvSpPr>
              <p:nvPr/>
            </p:nvSpPr>
            <p:spPr bwMode="auto">
              <a:xfrm>
                <a:off x="6319" y="8127"/>
                <a:ext cx="125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解决方案</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Rectangle 14"/>
              <p:cNvSpPr>
                <a:spLocks noChangeArrowheads="1"/>
              </p:cNvSpPr>
              <p:nvPr/>
            </p:nvSpPr>
            <p:spPr bwMode="auto">
              <a:xfrm>
                <a:off x="6319" y="9838"/>
                <a:ext cx="1255"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行为检测</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8093" y="8939"/>
                <a:ext cx="1369"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漏洞扫描</a:t>
                </a:r>
                <a:endParaRPr kumimoji="0" lang="zh-CN" altLang="zh-CN"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8" name="Text Box 12"/>
              <p:cNvSpPr txBox="1">
                <a:spLocks noChangeArrowheads="1"/>
              </p:cNvSpPr>
              <p:nvPr/>
            </p:nvSpPr>
            <p:spPr bwMode="auto">
              <a:xfrm>
                <a:off x="8093" y="8127"/>
                <a:ext cx="1255"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实验验证</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Rectangle 11"/>
              <p:cNvSpPr>
                <a:spLocks noChangeArrowheads="1"/>
              </p:cNvSpPr>
              <p:nvPr/>
            </p:nvSpPr>
            <p:spPr bwMode="auto">
              <a:xfrm>
                <a:off x="8093" y="9838"/>
                <a:ext cx="1369" cy="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扫描攻击</a:t>
                </a:r>
                <a:endParaRPr kumimoji="0" lang="zh-CN" altLang="zh-CN"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20" name="AutoShape 10"/>
              <p:cNvSpPr>
                <a:spLocks noChangeShapeType="1"/>
              </p:cNvSpPr>
              <p:nvPr/>
            </p:nvSpPr>
            <p:spPr bwMode="auto">
              <a:xfrm>
                <a:off x="3901" y="9160"/>
                <a:ext cx="56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1" name="AutoShape 9"/>
              <p:cNvSpPr>
                <a:spLocks noChangeShapeType="1"/>
              </p:cNvSpPr>
              <p:nvPr/>
            </p:nvSpPr>
            <p:spPr bwMode="auto">
              <a:xfrm>
                <a:off x="3901" y="10059"/>
                <a:ext cx="567"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2" name="AutoShape 8"/>
              <p:cNvSpPr>
                <a:spLocks noChangeShapeType="1"/>
              </p:cNvSpPr>
              <p:nvPr/>
            </p:nvSpPr>
            <p:spPr bwMode="auto">
              <a:xfrm>
                <a:off x="5723" y="9160"/>
                <a:ext cx="596"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3" name="AutoShape 7"/>
              <p:cNvSpPr>
                <a:spLocks noChangeShapeType="1"/>
              </p:cNvSpPr>
              <p:nvPr/>
            </p:nvSpPr>
            <p:spPr bwMode="auto">
              <a:xfrm>
                <a:off x="7574" y="9160"/>
                <a:ext cx="519"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4" name="AutoShape 6"/>
              <p:cNvSpPr>
                <a:spLocks noChangeShapeType="1"/>
              </p:cNvSpPr>
              <p:nvPr/>
            </p:nvSpPr>
            <p:spPr bwMode="auto">
              <a:xfrm>
                <a:off x="7574" y="10059"/>
                <a:ext cx="519" cy="1"/>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5" name="Rectangle 5"/>
              <p:cNvSpPr>
                <a:spLocks noChangeArrowheads="1"/>
              </p:cNvSpPr>
              <p:nvPr/>
            </p:nvSpPr>
            <p:spPr bwMode="auto">
              <a:xfrm>
                <a:off x="2460" y="9582"/>
                <a:ext cx="7171" cy="841"/>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
            <p:nvSpPr>
              <p:cNvPr id="26" name="Rectangle 4"/>
              <p:cNvSpPr>
                <a:spLocks noChangeArrowheads="1"/>
              </p:cNvSpPr>
              <p:nvPr/>
            </p:nvSpPr>
            <p:spPr bwMode="auto">
              <a:xfrm>
                <a:off x="2460" y="8755"/>
                <a:ext cx="7171" cy="827"/>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grpSp>
        <p:sp>
          <p:nvSpPr>
            <p:cNvPr id="2" name="上箭头 1"/>
            <p:cNvSpPr/>
            <p:nvPr/>
          </p:nvSpPr>
          <p:spPr bwMode="auto">
            <a:xfrm>
              <a:off x="2195736" y="3905517"/>
              <a:ext cx="216024" cy="235290"/>
            </a:xfrm>
            <a:prstGeom prst="upArrow">
              <a:avLst/>
            </a:prstGeom>
            <a:noFill/>
            <a:ln w="3175" algn="ctr">
              <a:solidFill>
                <a:schemeClr val="accent6">
                  <a:lumMod val="75000"/>
                </a:schemeClr>
              </a:solidFill>
              <a:miter lim="800000"/>
              <a:headEnd/>
              <a:tailEnd/>
            </a:ln>
            <a:effectLst/>
          </p:spPr>
          <p:txBody>
            <a:bodyPr lIns="91446" tIns="91446" rIns="91446" bIns="91446" rtlCol="0" anchor="ct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9" name="上箭头 38"/>
            <p:cNvSpPr/>
            <p:nvPr/>
          </p:nvSpPr>
          <p:spPr bwMode="auto">
            <a:xfrm>
              <a:off x="6652733" y="3913790"/>
              <a:ext cx="216024" cy="235290"/>
            </a:xfrm>
            <a:prstGeom prst="upArrow">
              <a:avLst/>
            </a:prstGeom>
            <a:noFill/>
            <a:ln w="3175" algn="ctr">
              <a:solidFill>
                <a:schemeClr val="accent6">
                  <a:lumMod val="75000"/>
                </a:schemeClr>
              </a:solidFill>
              <a:miter lim="800000"/>
              <a:headEnd/>
              <a:tailEnd/>
            </a:ln>
            <a:effectLst/>
          </p:spPr>
          <p:txBody>
            <a:bodyPr lIns="91446" tIns="91446" rIns="91446" bIns="91446" rtlCol="0" anchor="ctr"/>
            <a:lstStyle/>
            <a:p>
              <a:pPr algn="ctr"/>
              <a:endParaRPr lang="zh-CN" altLang="en-US" sz="3600" b="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0" name="矩形 39"/>
          <p:cNvSpPr/>
          <p:nvPr/>
        </p:nvSpPr>
        <p:spPr>
          <a:xfrm>
            <a:off x="0" y="5322780"/>
            <a:ext cx="9144000" cy="914532"/>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研究内容</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1" name="AutoShape 8"/>
          <p:cNvSpPr>
            <a:spLocks noChangeShapeType="1"/>
          </p:cNvSpPr>
          <p:nvPr/>
        </p:nvSpPr>
        <p:spPr bwMode="auto">
          <a:xfrm>
            <a:off x="4296711" y="3473213"/>
            <a:ext cx="635329" cy="111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prstTxWarp prst="textNoShape">
              <a:avLst/>
            </a:prstTxWarp>
          </a:bodyPr>
          <a:lstStyle/>
          <a:p>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73770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9976" y="1556792"/>
            <a:ext cx="8644047" cy="286232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针对目前列车通信网络中无网络安全防护设备</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现有防护手段不足等实际情况，本论文研究内容如下：</a:t>
            </a:r>
            <a:endParaRPr lang="en-US" altLang="zh-CN" dirty="0">
              <a:latin typeface="微软雅黑" panose="020B0503020204020204" pitchFamily="34" charset="-122"/>
              <a:ea typeface="微软雅黑" panose="020B0503020204020204" pitchFamily="34" charset="-122"/>
            </a:endParaRPr>
          </a:p>
          <a:p>
            <a:pPr algn="just"/>
            <a:endParaRPr lang="en-US" altLang="zh-CN" dirty="0" smtClean="0">
              <a:latin typeface="微软雅黑" panose="020B0503020204020204" pitchFamily="34" charset="-122"/>
              <a:ea typeface="微软雅黑" panose="020B0503020204020204" pitchFamily="34" charset="-122"/>
            </a:endParaRPr>
          </a:p>
          <a:p>
            <a:pPr algn="just"/>
            <a:endParaRPr lang="zh-CN" altLang="zh-CN" dirty="0">
              <a:latin typeface="微软雅黑" panose="020B0503020204020204" pitchFamily="34" charset="-122"/>
              <a:ea typeface="微软雅黑" panose="020B0503020204020204" pitchFamily="34" charset="-122"/>
            </a:endParaRPr>
          </a:p>
          <a:p>
            <a:pPr marL="285750" indent="-285750" algn="just" fontAlgn="base">
              <a:buFont typeface="Wingdings" panose="05000000000000000000" pitchFamily="2" charset="2"/>
              <a:buChar char="l"/>
            </a:pPr>
            <a:r>
              <a:rPr lang="zh-CN" altLang="zh-CN" dirty="0" smtClean="0">
                <a:latin typeface="微软雅黑" panose="020B0503020204020204" pitchFamily="34" charset="-122"/>
                <a:ea typeface="微软雅黑" panose="020B0503020204020204" pitchFamily="34" charset="-122"/>
              </a:rPr>
              <a:t>对于</a:t>
            </a:r>
            <a:r>
              <a:rPr lang="zh-CN" altLang="zh-CN" dirty="0">
                <a:latin typeface="微软雅黑" panose="020B0503020204020204" pitchFamily="34" charset="-122"/>
                <a:ea typeface="微软雅黑" panose="020B0503020204020204" pitchFamily="34" charset="-122"/>
              </a:rPr>
              <a:t>网络层</a:t>
            </a:r>
            <a:r>
              <a:rPr lang="zh-CN" altLang="zh-CN" dirty="0" smtClean="0">
                <a:latin typeface="微软雅黑" panose="020B0503020204020204" pitchFamily="34" charset="-122"/>
                <a:ea typeface="微软雅黑" panose="020B0503020204020204" pitchFamily="34" charset="-122"/>
              </a:rPr>
              <a:t>，结合</a:t>
            </a:r>
            <a:r>
              <a:rPr lang="zh-CN" altLang="zh-CN" dirty="0">
                <a:latin typeface="微软雅黑" panose="020B0503020204020204" pitchFamily="34" charset="-122"/>
                <a:ea typeface="微软雅黑" panose="020B0503020204020204" pitchFamily="34" charset="-122"/>
              </a:rPr>
              <a:t>机器学习领域，通过提取网络层数据特征，采用</a:t>
            </a:r>
            <a:r>
              <a:rPr lang="zh-CN" altLang="zh-CN" dirty="0" smtClean="0">
                <a:latin typeface="微软雅黑" panose="020B0503020204020204" pitchFamily="34" charset="-122"/>
                <a:ea typeface="微软雅黑" panose="020B0503020204020204" pitchFamily="34" charset="-122"/>
              </a:rPr>
              <a:t>超图</a:t>
            </a:r>
            <a:r>
              <a:rPr lang="zh-CN" altLang="en-US" dirty="0" smtClean="0">
                <a:latin typeface="微软雅黑" panose="020B0503020204020204" pitchFamily="34" charset="-122"/>
                <a:ea typeface="微软雅黑" panose="020B0503020204020204" pitchFamily="34" charset="-122"/>
              </a:rPr>
              <a:t>学习</a:t>
            </a:r>
            <a:r>
              <a:rPr lang="zh-CN" altLang="zh-CN" dirty="0" smtClean="0">
                <a:latin typeface="微软雅黑" panose="020B0503020204020204" pitchFamily="34" charset="-122"/>
                <a:ea typeface="微软雅黑" panose="020B0503020204020204" pitchFamily="34" charset="-122"/>
              </a:rPr>
              <a:t>算法</a:t>
            </a:r>
            <a:r>
              <a:rPr lang="zh-CN" altLang="zh-CN" dirty="0">
                <a:latin typeface="微软雅黑" panose="020B0503020204020204" pitchFamily="34" charset="-122"/>
                <a:ea typeface="微软雅黑" panose="020B0503020204020204" pitchFamily="34" charset="-122"/>
              </a:rPr>
              <a:t>对扫描攻击行为进行分类，能够做到准确监控到列车通信网络中扫描攻击行为</a:t>
            </a:r>
            <a:r>
              <a:rPr lang="zh-CN"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fontAlgn="base"/>
            <a:endParaRPr lang="zh-CN" altLang="zh-CN" dirty="0">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l"/>
            </a:pPr>
            <a:r>
              <a:rPr lang="zh-CN" altLang="zh-CN" dirty="0">
                <a:latin typeface="微软雅黑" panose="020B0503020204020204" pitchFamily="34" charset="-122"/>
                <a:ea typeface="微软雅黑" panose="020B0503020204020204" pitchFamily="34" charset="-122"/>
              </a:rPr>
              <a:t>对于应用层</a:t>
            </a:r>
            <a:r>
              <a:rPr lang="zh-CN" altLang="zh-CN" dirty="0" smtClean="0">
                <a:latin typeface="微软雅黑" panose="020B0503020204020204" pitchFamily="34" charset="-122"/>
                <a:ea typeface="微软雅黑" panose="020B0503020204020204" pitchFamily="34" charset="-122"/>
              </a:rPr>
              <a:t>，针对</a:t>
            </a:r>
            <a:r>
              <a:rPr lang="zh-CN" altLang="en-US" dirty="0">
                <a:latin typeface="微软雅黑" panose="020B0503020204020204" pitchFamily="34" charset="-122"/>
                <a:ea typeface="微软雅黑" panose="020B0503020204020204" pitchFamily="34" charset="-122"/>
              </a:rPr>
              <a:t>应用层</a:t>
            </a:r>
            <a:r>
              <a:rPr lang="zh-CN" altLang="zh-CN" dirty="0" smtClean="0">
                <a:latin typeface="微软雅黑" panose="020B0503020204020204" pitchFamily="34" charset="-122"/>
                <a:ea typeface="微软雅黑" panose="020B0503020204020204" pitchFamily="34" charset="-122"/>
              </a:rPr>
              <a:t>安全</a:t>
            </a:r>
            <a:r>
              <a:rPr lang="zh-CN" altLang="zh-CN" dirty="0">
                <a:latin typeface="微软雅黑" panose="020B0503020204020204" pitchFamily="34" charset="-122"/>
                <a:ea typeface="微软雅黑" panose="020B0503020204020204" pitchFamily="34" charset="-122"/>
              </a:rPr>
              <a:t>防护技术缺陷，本文提出采用动态加密、动态令牌、动态验证、动态混淆等</a:t>
            </a:r>
            <a:r>
              <a:rPr lang="zh-CN" altLang="zh-CN" dirty="0" smtClean="0">
                <a:latin typeface="微软雅黑" panose="020B0503020204020204" pitchFamily="34" charset="-122"/>
                <a:ea typeface="微软雅黑" panose="020B0503020204020204" pitchFamily="34" charset="-122"/>
              </a:rPr>
              <a:t>动态</a:t>
            </a:r>
            <a:r>
              <a:rPr lang="zh-CN" altLang="en-US" dirty="0">
                <a:latin typeface="微软雅黑" panose="020B0503020204020204" pitchFamily="34" charset="-122"/>
                <a:ea typeface="微软雅黑" panose="020B0503020204020204" pitchFamily="34" charset="-122"/>
              </a:rPr>
              <a:t>安全</a:t>
            </a:r>
            <a:r>
              <a:rPr lang="zh-CN" altLang="zh-CN" dirty="0" smtClean="0">
                <a:latin typeface="微软雅黑" panose="020B0503020204020204" pitchFamily="34" charset="-122"/>
                <a:ea typeface="微软雅黑" panose="020B0503020204020204" pitchFamily="34" charset="-122"/>
              </a:rPr>
              <a:t>技术</a:t>
            </a:r>
            <a:r>
              <a:rPr lang="zh-CN" altLang="zh-CN" dirty="0">
                <a:latin typeface="微软雅黑" panose="020B0503020204020204" pitchFamily="34" charset="-122"/>
                <a:ea typeface="微软雅黑" panose="020B0503020204020204" pitchFamily="34" charset="-122"/>
              </a:rPr>
              <a:t>对应用层进行安全监控，并且通过漏洞扫描器模拟各种攻击来验证安全监控效果。</a:t>
            </a:r>
            <a:endParaRPr lang="en-US" altLang="zh-CN"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10">
            <a:extLst>
              <a:ext uri="{FF2B5EF4-FFF2-40B4-BE49-F238E27FC236}">
                <a16:creationId xmlns:a16="http://schemas.microsoft.com/office/drawing/2014/main" xmlns="" id="{6805A573-3DE3-426F-8368-AC253345F4E0}"/>
              </a:ext>
            </a:extLst>
          </p:cNvPr>
          <p:cNvSpPr txBox="1"/>
          <p:nvPr/>
        </p:nvSpPr>
        <p:spPr>
          <a:xfrm>
            <a:off x="1714810" y="85768"/>
            <a:ext cx="1107996" cy="369332"/>
          </a:xfrm>
          <a:prstGeom prst="rect">
            <a:avLst/>
          </a:prstGeom>
          <a:noFill/>
        </p:spPr>
        <p:txBody>
          <a:bodyPr wrap="none" rtlCol="0">
            <a:spAutoFit/>
          </a:bodyPr>
          <a:lstStyle>
            <a:defPPr>
              <a:defRPr lang="zh-CN"/>
            </a:defPPr>
            <a:lvl1pPr algn="ctr">
              <a:defRPr>
                <a:latin typeface="华文楷体" panose="02010600040101010101" pitchFamily="2" charset="-122"/>
                <a:ea typeface="华文楷体" panose="02010600040101010101" pitchFamily="2" charset="-122"/>
              </a:defRPr>
            </a:lvl1pPr>
          </a:lstStyle>
          <a:p>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a:t>
            </a:r>
            <a:r>
              <a:rPr lang="zh-CN" altLang="en-US" dirty="0" smtClean="0">
                <a:solidFill>
                  <a:schemeClr val="bg1">
                    <a:lumMod val="75000"/>
                  </a:schemeClr>
                </a:solidFill>
                <a:latin typeface="方正风雅宋简体" panose="02000000000000000000" pitchFamily="2" charset="-122"/>
                <a:ea typeface="方正风雅宋简体" panose="02000000000000000000" pitchFamily="2" charset="-122"/>
              </a:rPr>
              <a:t>背景</a:t>
            </a:r>
            <a:endParaRPr lang="zh-CN" altLang="en-US" dirty="0">
              <a:solidFill>
                <a:schemeClr val="bg1">
                  <a:lumMod val="75000"/>
                </a:schemeClr>
              </a:solidFill>
              <a:latin typeface="方正风雅宋简体" panose="02000000000000000000" pitchFamily="2" charset="-122"/>
              <a:ea typeface="方正风雅宋简体" panose="02000000000000000000" pitchFamily="2" charset="-122"/>
            </a:endParaRPr>
          </a:p>
        </p:txBody>
      </p:sp>
      <p:sp>
        <p:nvSpPr>
          <p:cNvPr id="4" name="文本框 11">
            <a:extLst>
              <a:ext uri="{FF2B5EF4-FFF2-40B4-BE49-F238E27FC236}">
                <a16:creationId xmlns:a16="http://schemas.microsoft.com/office/drawing/2014/main" xmlns="" id="{0D12574A-ACF7-4E65-860D-04EA9D424A87}"/>
              </a:ext>
            </a:extLst>
          </p:cNvPr>
          <p:cNvSpPr txBox="1"/>
          <p:nvPr/>
        </p:nvSpPr>
        <p:spPr>
          <a:xfrm>
            <a:off x="2907102" y="85768"/>
            <a:ext cx="1107996" cy="369332"/>
          </a:xfrm>
          <a:prstGeom prst="rect">
            <a:avLst/>
          </a:prstGeom>
          <a:noFill/>
        </p:spPr>
        <p:txBody>
          <a:bodyPr wrap="none" rtlCol="0">
            <a:spAutoFit/>
          </a:bodyPr>
          <a:lstStyle/>
          <a:p>
            <a:pPr algn="ctr"/>
            <a:r>
              <a:rPr lang="zh-CN" altLang="en-US" dirty="0">
                <a:solidFill>
                  <a:schemeClr val="bg1">
                    <a:lumMod val="75000"/>
                  </a:schemeClr>
                </a:solidFill>
                <a:latin typeface="方正风雅宋简体" panose="02000000000000000000" pitchFamily="2" charset="-122"/>
                <a:ea typeface="方正风雅宋简体" panose="02000000000000000000" pitchFamily="2" charset="-122"/>
              </a:rPr>
              <a:t>研究现状</a:t>
            </a:r>
          </a:p>
        </p:txBody>
      </p:sp>
      <p:sp>
        <p:nvSpPr>
          <p:cNvPr id="5" name="文本框 13">
            <a:extLst>
              <a:ext uri="{FF2B5EF4-FFF2-40B4-BE49-F238E27FC236}">
                <a16:creationId xmlns:a16="http://schemas.microsoft.com/office/drawing/2014/main" xmlns="" id="{C7FE43D8-B343-4F79-A589-E9583B5304D5}"/>
              </a:ext>
            </a:extLst>
          </p:cNvPr>
          <p:cNvSpPr txBox="1"/>
          <p:nvPr/>
        </p:nvSpPr>
        <p:spPr>
          <a:xfrm>
            <a:off x="4090506" y="85768"/>
            <a:ext cx="1107996" cy="369332"/>
          </a:xfrm>
          <a:prstGeom prst="rect">
            <a:avLst/>
          </a:prstGeom>
          <a:noFill/>
        </p:spPr>
        <p:txBody>
          <a:bodyPr wrap="none" rtlCol="0">
            <a:spAutoFit/>
          </a:bodyPr>
          <a:lstStyle/>
          <a:p>
            <a:pPr algn="ctr"/>
            <a:r>
              <a:rPr lang="zh-CN" altLang="en-US" dirty="0">
                <a:solidFill>
                  <a:schemeClr val="bg1"/>
                </a:solidFill>
                <a:latin typeface="方正风雅宋简体" panose="02000000000000000000" pitchFamily="2" charset="-122"/>
                <a:ea typeface="方正风雅宋简体" panose="02000000000000000000" pitchFamily="2" charset="-122"/>
              </a:rPr>
              <a:t>研究内容</a:t>
            </a:r>
          </a:p>
        </p:txBody>
      </p:sp>
      <p:sp>
        <p:nvSpPr>
          <p:cNvPr id="6" name="文本框 14">
            <a:extLst>
              <a:ext uri="{FF2B5EF4-FFF2-40B4-BE49-F238E27FC236}">
                <a16:creationId xmlns:a16="http://schemas.microsoft.com/office/drawing/2014/main" xmlns="" id="{44189662-7C58-4CC9-A7C1-7B1B174EDAFA}"/>
              </a:ext>
            </a:extLst>
          </p:cNvPr>
          <p:cNvSpPr txBox="1"/>
          <p:nvPr/>
        </p:nvSpPr>
        <p:spPr>
          <a:xfrm>
            <a:off x="5273910" y="85768"/>
            <a:ext cx="1107996" cy="369332"/>
          </a:xfrm>
          <a:prstGeom prst="rect">
            <a:avLst/>
          </a:prstGeom>
          <a:noFill/>
        </p:spPr>
        <p:txBody>
          <a:bodyPr wrap="none" rtlCol="0">
            <a:spAutoFit/>
          </a:bodyPr>
          <a:lstStyle>
            <a:defPPr>
              <a:defRPr lang="zh-CN"/>
            </a:defPPr>
            <a:lvl1pPr algn="ctr">
              <a:defRPr>
                <a:solidFill>
                  <a:schemeClr val="bg1"/>
                </a:solidFill>
                <a:latin typeface="华文楷体" panose="02010600040101010101" pitchFamily="2" charset="-122"/>
                <a:ea typeface="华文楷体" panose="02010600040101010101" pitchFamily="2" charset="-122"/>
              </a:defRPr>
            </a:lvl1pPr>
          </a:lstStyle>
          <a:p>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研究方案</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7" name="文本框 15">
            <a:extLst>
              <a:ext uri="{FF2B5EF4-FFF2-40B4-BE49-F238E27FC236}">
                <a16:creationId xmlns:a16="http://schemas.microsoft.com/office/drawing/2014/main" xmlns="" id="{4DD6144A-282E-4AFA-B737-8B8BC6F0D1B6}"/>
              </a:ext>
            </a:extLst>
          </p:cNvPr>
          <p:cNvSpPr txBox="1"/>
          <p:nvPr/>
        </p:nvSpPr>
        <p:spPr>
          <a:xfrm>
            <a:off x="6473531"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实现与验证</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sp>
        <p:nvSpPr>
          <p:cNvPr id="8" name="文本框 16">
            <a:extLst>
              <a:ext uri="{FF2B5EF4-FFF2-40B4-BE49-F238E27FC236}">
                <a16:creationId xmlns:a16="http://schemas.microsoft.com/office/drawing/2014/main" xmlns="" id="{966C4E95-ED9F-41B8-AA0E-DBA7BD9292B8}"/>
              </a:ext>
            </a:extLst>
          </p:cNvPr>
          <p:cNvSpPr txBox="1"/>
          <p:nvPr/>
        </p:nvSpPr>
        <p:spPr>
          <a:xfrm>
            <a:off x="7841683" y="85768"/>
            <a:ext cx="1338829" cy="369332"/>
          </a:xfrm>
          <a:prstGeom prst="rect">
            <a:avLst/>
          </a:prstGeom>
          <a:noFill/>
        </p:spPr>
        <p:txBody>
          <a:bodyPr wrap="none" rtlCol="0">
            <a:spAutoFit/>
          </a:bodyPr>
          <a:lstStyle/>
          <a:p>
            <a:pPr algn="ctr"/>
            <a:r>
              <a:rPr lang="zh-CN" altLang="en-US" dirty="0" smtClean="0">
                <a:solidFill>
                  <a:schemeClr val="bg1">
                    <a:lumMod val="65000"/>
                  </a:schemeClr>
                </a:solidFill>
                <a:latin typeface="方正风雅宋简体" panose="02000000000000000000" pitchFamily="2" charset="-122"/>
                <a:ea typeface="方正风雅宋简体" panose="02000000000000000000" pitchFamily="2" charset="-122"/>
              </a:rPr>
              <a:t>总结与展望</a:t>
            </a:r>
            <a:endParaRPr lang="zh-CN" altLang="en-US" dirty="0">
              <a:solidFill>
                <a:schemeClr val="bg1">
                  <a:lumMod val="65000"/>
                </a:schemeClr>
              </a:solidFill>
              <a:latin typeface="方正风雅宋简体" panose="02000000000000000000" pitchFamily="2" charset="-122"/>
              <a:ea typeface="方正风雅宋简体" panose="02000000000000000000" pitchFamily="2" charset="-122"/>
            </a:endParaRPr>
          </a:p>
        </p:txBody>
      </p:sp>
      <p:cxnSp>
        <p:nvCxnSpPr>
          <p:cNvPr id="9" name="直接连接符 8">
            <a:extLst>
              <a:ext uri="{FF2B5EF4-FFF2-40B4-BE49-F238E27FC236}">
                <a16:creationId xmlns:a16="http://schemas.microsoft.com/office/drawing/2014/main" xmlns="" id="{562CEFEB-0C3C-4CC2-AE5F-0B32D2AD79E4}"/>
              </a:ext>
            </a:extLst>
          </p:cNvPr>
          <p:cNvCxnSpPr>
            <a:cxnSpLocks/>
          </p:cNvCxnSpPr>
          <p:nvPr/>
        </p:nvCxnSpPr>
        <p:spPr>
          <a:xfrm flipH="1">
            <a:off x="2822806"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9A42798A-6393-4E0C-9A6D-C463D61B055A}"/>
              </a:ext>
            </a:extLst>
          </p:cNvPr>
          <p:cNvCxnSpPr>
            <a:cxnSpLocks/>
          </p:cNvCxnSpPr>
          <p:nvPr/>
        </p:nvCxnSpPr>
        <p:spPr>
          <a:xfrm flipH="1">
            <a:off x="4006210"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A4633433-48B6-4A52-B93E-E1E6ADBBC218}"/>
              </a:ext>
            </a:extLst>
          </p:cNvPr>
          <p:cNvCxnSpPr>
            <a:cxnSpLocks/>
          </p:cNvCxnSpPr>
          <p:nvPr/>
        </p:nvCxnSpPr>
        <p:spPr>
          <a:xfrm flipH="1">
            <a:off x="518961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2D5BE03-BEB7-475D-9B56-819C24BDD948}"/>
              </a:ext>
            </a:extLst>
          </p:cNvPr>
          <p:cNvCxnSpPr>
            <a:cxnSpLocks/>
          </p:cNvCxnSpPr>
          <p:nvPr/>
        </p:nvCxnSpPr>
        <p:spPr>
          <a:xfrm flipH="1">
            <a:off x="6373015"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48859D2A-2BAF-4844-8345-3D147864BD9D}"/>
              </a:ext>
            </a:extLst>
          </p:cNvPr>
          <p:cNvCxnSpPr>
            <a:cxnSpLocks/>
          </p:cNvCxnSpPr>
          <p:nvPr/>
        </p:nvCxnSpPr>
        <p:spPr>
          <a:xfrm flipH="1">
            <a:off x="7800073" y="106149"/>
            <a:ext cx="84295" cy="328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0" y="5322780"/>
            <a:ext cx="9144000" cy="914532"/>
          </a:xfrm>
          <a:prstGeom prst="rect">
            <a:avLst/>
          </a:prstGeom>
          <a:solidFill>
            <a:schemeClr val="tx2"/>
          </a:solidFill>
          <a:ln w="57150">
            <a:solidFill>
              <a:srgbClr val="743481"/>
            </a:solidFill>
          </a:ln>
        </p:spPr>
        <p:txBody>
          <a:bodyPr wrap="square" rtlCol="0" anchor="ctr" anchorCtr="0">
            <a:noAutofit/>
          </a:bodyPr>
          <a:lstStyle/>
          <a:p>
            <a:pPr algn="ctr"/>
            <a:r>
              <a:rPr lang="zh-CN" altLang="en-US"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研究内容</a:t>
            </a:r>
            <a:endParaRPr lang="en-US" altLang="zh-CN" sz="4000" b="1" dirty="0">
              <a:solidFill>
                <a:srgbClr val="74348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1663169"/>
      </p:ext>
    </p:extLst>
  </p:cSld>
  <p:clrMapOvr>
    <a:masterClrMapping/>
  </p:clrMapOvr>
  <p:timing>
    <p:tnLst>
      <p:par>
        <p:cTn id="1" dur="indefinite" restart="never" nodeType="tmRoot"/>
      </p:par>
    </p:tnLst>
  </p:timing>
</p:sld>
</file>

<file path=ppt/theme/theme1.xml><?xml version="1.0" encoding="utf-8"?>
<a:theme xmlns:a="http://schemas.openxmlformats.org/drawingml/2006/main" name="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175" algn="ctr">
          <a:solidFill>
            <a:schemeClr val="accent6">
              <a:lumMod val="75000"/>
            </a:schemeClr>
          </a:solidFill>
          <a:miter lim="800000"/>
          <a:headEnd/>
          <a:tailEnd/>
        </a:ln>
        <a:effectLst>
          <a:outerShdw dist="57150" dir="2700000" algn="ctr" rotWithShape="0">
            <a:srgbClr val="888888">
              <a:alpha val="50000"/>
            </a:srgbClr>
          </a:outerShdw>
        </a:effectLst>
      </a:spPr>
      <a:bodyPr lIns="91446" tIns="91446" rIns="91446" bIns="91446" rtlCol="0" anchor="ctr"/>
      <a:lstStyle>
        <a:defPPr algn="ctr">
          <a:defRPr sz="2800" smtClean="0">
            <a:solidFill>
              <a:schemeClr val="bg1"/>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themeOverride>
</file>

<file path=docProps/app.xml><?xml version="1.0" encoding="utf-8"?>
<Properties xmlns="http://schemas.openxmlformats.org/officeDocument/2006/extended-properties" xmlns:vt="http://schemas.openxmlformats.org/officeDocument/2006/docPropsVTypes">
  <Template/>
  <TotalTime>22737</TotalTime>
  <Words>2598</Words>
  <Application>Microsoft Macintosh PowerPoint</Application>
  <PresentationFormat>全屏显示(4:3)</PresentationFormat>
  <Paragraphs>537</Paragraphs>
  <Slides>36</Slides>
  <Notes>19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36</vt:i4>
      </vt:variant>
    </vt:vector>
  </HeadingPairs>
  <TitlesOfParts>
    <vt:vector size="54" baseType="lpstr">
      <vt:lpstr>Arial</vt:lpstr>
      <vt:lpstr>Arial Black</vt:lpstr>
      <vt:lpstr>Calibri</vt:lpstr>
      <vt:lpstr>Courier New</vt:lpstr>
      <vt:lpstr>Gill Sans</vt:lpstr>
      <vt:lpstr>Heiti SC Light</vt:lpstr>
      <vt:lpstr>Microsoft YaHei</vt:lpstr>
      <vt:lpstr>Tahoma</vt:lpstr>
      <vt:lpstr>Times New Roman</vt:lpstr>
      <vt:lpstr>Wingdings</vt:lpstr>
      <vt:lpstr>方正风雅宋简体</vt:lpstr>
      <vt:lpstr>黑体</vt:lpstr>
      <vt:lpstr>华文楷体</vt:lpstr>
      <vt:lpstr>华文细黑</vt:lpstr>
      <vt:lpstr>宋体</vt:lpstr>
      <vt:lpstr>微软雅黑</vt:lpstr>
      <vt:lpstr>幼圆</vt:lpstr>
      <vt:lpstr>Tsinghua</vt:lpstr>
      <vt:lpstr>基于模式发现的股票价格 走势预测方法研究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 请批评指正！</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视场计算：建模与感知</dc:title>
  <dc:creator>YueDeng</dc:creator>
  <cp:lastModifiedBy>Microsoft Office 用户</cp:lastModifiedBy>
  <cp:revision>1162</cp:revision>
  <dcterms:created xsi:type="dcterms:W3CDTF">2010-04-03T05:48:54Z</dcterms:created>
  <dcterms:modified xsi:type="dcterms:W3CDTF">2018-12-10T06:32:20Z</dcterms:modified>
</cp:coreProperties>
</file>